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71" r:id="rId9"/>
    <p:sldId id="270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2FF"/>
    <a:srgbClr val="266678"/>
    <a:srgbClr val="A7D6E3"/>
    <a:srgbClr val="87C7D9"/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71579-6422-4712-AD40-C8EA9C93C8C7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F2F34-8B1A-460F-BD5C-E6E6BE8FB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7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939800"/>
            <a:ext cx="4438650" cy="3328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52963"/>
            <a:ext cx="4543425" cy="369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337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938213"/>
            <a:ext cx="4510087" cy="3384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52963"/>
            <a:ext cx="4543425" cy="369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8788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accent5">
                <a:lumMod val="20000"/>
                <a:lumOff val="8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89831" y="1628800"/>
            <a:ext cx="7500990" cy="4656872"/>
            <a:chOff x="1146701" y="1361507"/>
            <a:chExt cx="7165477" cy="50167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6701" y="1361507"/>
              <a:ext cx="7165477" cy="2088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«Игровые технологии на уроках </a:t>
              </a:r>
              <a:r>
                <a:rPr lang="ru-RU" sz="60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ИиКГА</a:t>
              </a: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1293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Шмидова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Н.С.,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ИиКГА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МОУ «Турочакская СОШ им. Я.И. 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Баляева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»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 Новосибирской области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23.08.2024г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Игры при изучении нового материала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8161338" cy="36417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accent2"/>
                </a:solidFill>
              </a:rPr>
              <a:t>        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«Три предложения».</a:t>
            </a:r>
            <a:r>
              <a:rPr lang="ru-RU" altLang="ru-RU" sz="2400" dirty="0" smtClean="0">
                <a:solidFill>
                  <a:schemeClr val="accent2"/>
                </a:solidFill>
              </a:rPr>
              <a:t> </a:t>
            </a:r>
            <a:r>
              <a:rPr lang="ru-RU" altLang="ru-RU" sz="2400" dirty="0" smtClean="0"/>
              <a:t>В ее основе – логическая операция по выделению главного. Условный компонент, делающий игру занимательной, достигается посредством правила – изложить это «главное» в трех простых предложениях. Один из вариантов – работа с печатным текстом. Это может быть пункт из параграфа или документ. Побеждает тот, у кого рассказ короче, при этом точно передается содержание. Эта игра позволяет развивать очень важное умение – выделять главное.</a:t>
            </a:r>
          </a:p>
          <a:p>
            <a:pPr eaLnBrk="1" hangingPunct="1"/>
            <a:r>
              <a:rPr lang="ru-RU" altLang="ru-RU" sz="2400" dirty="0" smtClean="0"/>
              <a:t>Например, прочитать п.2 «</a:t>
            </a:r>
            <a:r>
              <a:rPr lang="ru-RU" altLang="ru-RU" sz="2400" dirty="0" err="1" smtClean="0"/>
              <a:t>Шертование</a:t>
            </a:r>
            <a:r>
              <a:rPr lang="ru-RU" altLang="ru-RU" sz="2400" dirty="0" smtClean="0"/>
              <a:t> Абака», изложить в 3-х предложениях, что такое </a:t>
            </a:r>
            <a:r>
              <a:rPr lang="ru-RU" altLang="ru-RU" sz="2400" dirty="0" err="1" smtClean="0"/>
              <a:t>шертование</a:t>
            </a:r>
            <a:r>
              <a:rPr lang="ru-RU" altLang="ru-RU" sz="2400" dirty="0" smtClean="0"/>
              <a:t>.</a:t>
            </a:r>
          </a:p>
          <a:p>
            <a:pPr algn="ctr"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516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Игры при изучении нового материала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628800"/>
            <a:ext cx="69951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/>
              <a:t>Игра </a:t>
            </a:r>
            <a:r>
              <a:rPr lang="ru-RU" altLang="ru-RU" sz="2000" b="1" dirty="0">
                <a:solidFill>
                  <a:schemeClr val="accent2"/>
                </a:solidFill>
              </a:rPr>
              <a:t>«Переводчик»</a:t>
            </a:r>
            <a:r>
              <a:rPr lang="ru-RU" altLang="ru-RU" sz="2000" dirty="0">
                <a:solidFill>
                  <a:schemeClr val="accent2"/>
                </a:solidFill>
              </a:rPr>
              <a:t>. </a:t>
            </a:r>
            <a:r>
              <a:rPr lang="ru-RU" altLang="ru-RU" sz="2000" dirty="0"/>
              <a:t>Трудностью в усвоении различных определений является сложность научного языка. В этой игре детям предлагается высказать какую-либо историческую фразу другими словами, перевести с «научного» языка на «доступный». </a:t>
            </a:r>
            <a:endParaRPr lang="ru-RU" altLang="ru-RU" sz="2000" dirty="0" smtClean="0"/>
          </a:p>
          <a:p>
            <a:pPr algn="just"/>
            <a:r>
              <a:rPr lang="ru-RU" altLang="ru-RU" sz="2000" dirty="0" smtClean="0"/>
              <a:t>Например, объяснить, что такое ясак, прочитав п.1 параграфа: «Ясак требовали со всех мужчин с 18 до 50 лет один раз в год. В первые годы после покорения с волостей Алтая собирали столько ясака, сколько удавалось. С 1625 г. стали требовать от 5 до 10 соболиных шкурок с каждого мужчины.»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58061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Игры при изучении нового материала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628800"/>
            <a:ext cx="69951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/>
              <a:t>Игра </a:t>
            </a:r>
            <a:r>
              <a:rPr lang="ru-RU" altLang="ru-RU" sz="2000" b="1" dirty="0">
                <a:solidFill>
                  <a:schemeClr val="accent2"/>
                </a:solidFill>
              </a:rPr>
              <a:t>«Переводчик»</a:t>
            </a:r>
            <a:r>
              <a:rPr lang="ru-RU" altLang="ru-RU" sz="2000" dirty="0">
                <a:solidFill>
                  <a:schemeClr val="accent2"/>
                </a:solidFill>
              </a:rPr>
              <a:t>. </a:t>
            </a:r>
            <a:r>
              <a:rPr lang="ru-RU" altLang="ru-RU" sz="2000" dirty="0"/>
              <a:t>Трудностью в усвоении различных определений является сложность научного языка. В этой игре детям предлагается высказать какую-либо историческую фразу другими словами, перевести с «научного» языка на «доступный». </a:t>
            </a:r>
            <a:endParaRPr lang="ru-RU" altLang="ru-RU" sz="2000" dirty="0" smtClean="0"/>
          </a:p>
          <a:p>
            <a:pPr algn="just"/>
            <a:r>
              <a:rPr lang="ru-RU" altLang="ru-RU" sz="2000" dirty="0" smtClean="0"/>
              <a:t>Например, объяснить, что такое ясак, прочитав п.1 параграфа: «Ясак требовали со всех мужчин с 18 до 50 лет один раз в год. В первые годы после покорения с волостей Алтая собирали столько ясака, сколько удавалось. С 1625 г. стали требовать от 5 до 10 соболиных шкурок с каждого мужчины.»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13088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259632" y="692696"/>
            <a:ext cx="7239000" cy="4846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 smtClean="0"/>
              <a:t>«Без игры не может быть полноценного умственного развития.</a:t>
            </a:r>
          </a:p>
          <a:p>
            <a:pPr>
              <a:buFont typeface="Arial" pitchFamily="34" charset="0"/>
              <a:buNone/>
            </a:pPr>
            <a:r>
              <a:rPr lang="ru-RU" dirty="0" smtClean="0"/>
              <a:t>   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любознательности».                                                        				В.А. Сухомлинский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7632848" cy="2664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проверенных способов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мотивации обучения учеников, формирования у школьников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познавательного интереса является  - игра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Игровая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деятельность на уроках способствует повышению заинтересованности предметом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облегчает усвоение предложенного материала.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140968"/>
            <a:ext cx="4116288" cy="3087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09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84213" y="476250"/>
            <a:ext cx="7753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4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1513" y="547688"/>
            <a:ext cx="8148637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600" dirty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dirty="0">
                <a:solidFill>
                  <a:srgbClr val="4B1F6F"/>
                </a:solidFill>
                <a:latin typeface="Monotype Corsiva" panose="03010101010201010101" pitchFamily="66" charset="0"/>
              </a:rPr>
              <a:t> 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800" dirty="0">
                <a:solidFill>
                  <a:srgbClr val="4B1F6F"/>
                </a:solidFill>
              </a:rPr>
              <a:t>    способствует повышению качества знаний </a:t>
            </a:r>
            <a:r>
              <a:rPr lang="ru-RU" altLang="ru-RU" sz="2800" dirty="0" smtClean="0">
                <a:solidFill>
                  <a:srgbClr val="4B1F6F"/>
                </a:solidFill>
              </a:rPr>
              <a:t>обучающихся.</a:t>
            </a:r>
            <a:endParaRPr lang="ru-RU" altLang="ru-RU" sz="2800" dirty="0">
              <a:solidFill>
                <a:srgbClr val="4B1F6F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800" dirty="0"/>
              <a:t>    </a:t>
            </a:r>
            <a:r>
              <a:rPr lang="ru-RU" altLang="ru-RU" sz="2800" dirty="0">
                <a:solidFill>
                  <a:srgbClr val="4B1F6F"/>
                </a:solidFill>
              </a:rPr>
              <a:t>позволят сформировать коммуникативные компетенции у обучающихся.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800" dirty="0">
                <a:solidFill>
                  <a:srgbClr val="4B1F6F"/>
                </a:solidFill>
              </a:rPr>
              <a:t>    формирует интерес к предмету.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ru-RU" altLang="ru-RU" sz="3600" dirty="0">
              <a:solidFill>
                <a:srgbClr val="4B1F6F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4B1F6F"/>
              </a:solidFill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34938" y="860425"/>
            <a:ext cx="790575" cy="5456238"/>
            <a:chOff x="85" y="542"/>
            <a:chExt cx="498" cy="3437"/>
          </a:xfrm>
        </p:grpSpPr>
        <p:sp>
          <p:nvSpPr>
            <p:cNvPr id="38918" name="Freeform 4"/>
            <p:cNvSpPr>
              <a:spLocks noChangeArrowheads="1"/>
            </p:cNvSpPr>
            <p:nvPr/>
          </p:nvSpPr>
          <p:spPr bwMode="auto">
            <a:xfrm>
              <a:off x="228" y="2114"/>
              <a:ext cx="143" cy="548"/>
            </a:xfrm>
            <a:custGeom>
              <a:avLst/>
              <a:gdLst>
                <a:gd name="T0" fmla="*/ 67 w 143"/>
                <a:gd name="T1" fmla="*/ 308 h 727"/>
                <a:gd name="T2" fmla="*/ 89 w 143"/>
                <a:gd name="T3" fmla="*/ 289 h 727"/>
                <a:gd name="T4" fmla="*/ 118 w 143"/>
                <a:gd name="T5" fmla="*/ 257 h 727"/>
                <a:gd name="T6" fmla="*/ 140 w 143"/>
                <a:gd name="T7" fmla="*/ 220 h 727"/>
                <a:gd name="T8" fmla="*/ 139 w 143"/>
                <a:gd name="T9" fmla="*/ 181 h 727"/>
                <a:gd name="T10" fmla="*/ 116 w 143"/>
                <a:gd name="T11" fmla="*/ 145 h 727"/>
                <a:gd name="T12" fmla="*/ 84 w 143"/>
                <a:gd name="T13" fmla="*/ 116 h 727"/>
                <a:gd name="T14" fmla="*/ 56 w 143"/>
                <a:gd name="T15" fmla="*/ 95 h 727"/>
                <a:gd name="T16" fmla="*/ 40 w 143"/>
                <a:gd name="T17" fmla="*/ 84 h 727"/>
                <a:gd name="T18" fmla="*/ 28 w 143"/>
                <a:gd name="T19" fmla="*/ 72 h 727"/>
                <a:gd name="T20" fmla="*/ 18 w 143"/>
                <a:gd name="T21" fmla="*/ 61 h 727"/>
                <a:gd name="T22" fmla="*/ 12 w 143"/>
                <a:gd name="T23" fmla="*/ 48 h 727"/>
                <a:gd name="T24" fmla="*/ 15 w 143"/>
                <a:gd name="T25" fmla="*/ 28 h 727"/>
                <a:gd name="T26" fmla="*/ 37 w 143"/>
                <a:gd name="T27" fmla="*/ 9 h 727"/>
                <a:gd name="T28" fmla="*/ 40 w 143"/>
                <a:gd name="T29" fmla="*/ 5 h 727"/>
                <a:gd name="T30" fmla="*/ 38 w 143"/>
                <a:gd name="T31" fmla="*/ 2 h 727"/>
                <a:gd name="T32" fmla="*/ 31 w 143"/>
                <a:gd name="T33" fmla="*/ 4 h 727"/>
                <a:gd name="T34" fmla="*/ 18 w 143"/>
                <a:gd name="T35" fmla="*/ 14 h 727"/>
                <a:gd name="T36" fmla="*/ 7 w 143"/>
                <a:gd name="T37" fmla="*/ 25 h 727"/>
                <a:gd name="T38" fmla="*/ 1 w 143"/>
                <a:gd name="T39" fmla="*/ 37 h 727"/>
                <a:gd name="T40" fmla="*/ 1 w 143"/>
                <a:gd name="T41" fmla="*/ 50 h 727"/>
                <a:gd name="T42" fmla="*/ 7 w 143"/>
                <a:gd name="T43" fmla="*/ 64 h 727"/>
                <a:gd name="T44" fmla="*/ 18 w 143"/>
                <a:gd name="T45" fmla="*/ 79 h 727"/>
                <a:gd name="T46" fmla="*/ 37 w 143"/>
                <a:gd name="T47" fmla="*/ 95 h 727"/>
                <a:gd name="T48" fmla="*/ 72 w 143"/>
                <a:gd name="T49" fmla="*/ 120 h 727"/>
                <a:gd name="T50" fmla="*/ 103 w 143"/>
                <a:gd name="T51" fmla="*/ 148 h 727"/>
                <a:gd name="T52" fmla="*/ 119 w 143"/>
                <a:gd name="T53" fmla="*/ 173 h 727"/>
                <a:gd name="T54" fmla="*/ 127 w 143"/>
                <a:gd name="T55" fmla="*/ 193 h 727"/>
                <a:gd name="T56" fmla="*/ 127 w 143"/>
                <a:gd name="T57" fmla="*/ 216 h 727"/>
                <a:gd name="T58" fmla="*/ 111 w 143"/>
                <a:gd name="T59" fmla="*/ 246 h 727"/>
                <a:gd name="T60" fmla="*/ 86 w 143"/>
                <a:gd name="T61" fmla="*/ 274 h 727"/>
                <a:gd name="T62" fmla="*/ 66 w 143"/>
                <a:gd name="T63" fmla="*/ 292 h 727"/>
                <a:gd name="T64" fmla="*/ 64 w 143"/>
                <a:gd name="T65" fmla="*/ 311 h 7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3"/>
                <a:gd name="T100" fmla="*/ 0 h 727"/>
                <a:gd name="T101" fmla="*/ 143 w 143"/>
                <a:gd name="T102" fmla="*/ 727 h 7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3" h="727">
                  <a:moveTo>
                    <a:pt x="64" y="727"/>
                  </a:moveTo>
                  <a:lnTo>
                    <a:pt x="67" y="721"/>
                  </a:lnTo>
                  <a:lnTo>
                    <a:pt x="77" y="702"/>
                  </a:lnTo>
                  <a:lnTo>
                    <a:pt x="89" y="675"/>
                  </a:lnTo>
                  <a:lnTo>
                    <a:pt x="104" y="639"/>
                  </a:lnTo>
                  <a:lnTo>
                    <a:pt x="118" y="600"/>
                  </a:lnTo>
                  <a:lnTo>
                    <a:pt x="131" y="556"/>
                  </a:lnTo>
                  <a:lnTo>
                    <a:pt x="140" y="513"/>
                  </a:lnTo>
                  <a:lnTo>
                    <a:pt x="143" y="471"/>
                  </a:lnTo>
                  <a:lnTo>
                    <a:pt x="139" y="423"/>
                  </a:lnTo>
                  <a:lnTo>
                    <a:pt x="129" y="379"/>
                  </a:lnTo>
                  <a:lnTo>
                    <a:pt x="116" y="339"/>
                  </a:lnTo>
                  <a:lnTo>
                    <a:pt x="100" y="301"/>
                  </a:lnTo>
                  <a:lnTo>
                    <a:pt x="84" y="270"/>
                  </a:lnTo>
                  <a:lnTo>
                    <a:pt x="68" y="243"/>
                  </a:lnTo>
                  <a:lnTo>
                    <a:pt x="56" y="222"/>
                  </a:lnTo>
                  <a:lnTo>
                    <a:pt x="47" y="207"/>
                  </a:lnTo>
                  <a:lnTo>
                    <a:pt x="40" y="195"/>
                  </a:lnTo>
                  <a:lnTo>
                    <a:pt x="34" y="183"/>
                  </a:lnTo>
                  <a:lnTo>
                    <a:pt x="28" y="170"/>
                  </a:lnTo>
                  <a:lnTo>
                    <a:pt x="23" y="156"/>
                  </a:lnTo>
                  <a:lnTo>
                    <a:pt x="18" y="143"/>
                  </a:lnTo>
                  <a:lnTo>
                    <a:pt x="14" y="128"/>
                  </a:lnTo>
                  <a:lnTo>
                    <a:pt x="12" y="113"/>
                  </a:lnTo>
                  <a:lnTo>
                    <a:pt x="11" y="96"/>
                  </a:lnTo>
                  <a:lnTo>
                    <a:pt x="15" y="65"/>
                  </a:lnTo>
                  <a:lnTo>
                    <a:pt x="26" y="39"/>
                  </a:lnTo>
                  <a:lnTo>
                    <a:pt x="37" y="21"/>
                  </a:lnTo>
                  <a:lnTo>
                    <a:pt x="41" y="15"/>
                  </a:lnTo>
                  <a:lnTo>
                    <a:pt x="40" y="11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1" y="9"/>
                  </a:lnTo>
                  <a:lnTo>
                    <a:pt x="24" y="20"/>
                  </a:lnTo>
                  <a:lnTo>
                    <a:pt x="18" y="32"/>
                  </a:lnTo>
                  <a:lnTo>
                    <a:pt x="11" y="45"/>
                  </a:lnTo>
                  <a:lnTo>
                    <a:pt x="7" y="59"/>
                  </a:lnTo>
                  <a:lnTo>
                    <a:pt x="4" y="72"/>
                  </a:lnTo>
                  <a:lnTo>
                    <a:pt x="1" y="86"/>
                  </a:lnTo>
                  <a:lnTo>
                    <a:pt x="0" y="98"/>
                  </a:lnTo>
                  <a:lnTo>
                    <a:pt x="1" y="116"/>
                  </a:lnTo>
                  <a:lnTo>
                    <a:pt x="2" y="134"/>
                  </a:lnTo>
                  <a:lnTo>
                    <a:pt x="7" y="150"/>
                  </a:lnTo>
                  <a:lnTo>
                    <a:pt x="11" y="167"/>
                  </a:lnTo>
                  <a:lnTo>
                    <a:pt x="18" y="185"/>
                  </a:lnTo>
                  <a:lnTo>
                    <a:pt x="26" y="202"/>
                  </a:lnTo>
                  <a:lnTo>
                    <a:pt x="37" y="222"/>
                  </a:lnTo>
                  <a:lnTo>
                    <a:pt x="49" y="241"/>
                  </a:lnTo>
                  <a:lnTo>
                    <a:pt x="72" y="280"/>
                  </a:lnTo>
                  <a:lnTo>
                    <a:pt x="90" y="315"/>
                  </a:lnTo>
                  <a:lnTo>
                    <a:pt x="103" y="348"/>
                  </a:lnTo>
                  <a:lnTo>
                    <a:pt x="113" y="376"/>
                  </a:lnTo>
                  <a:lnTo>
                    <a:pt x="119" y="403"/>
                  </a:lnTo>
                  <a:lnTo>
                    <a:pt x="124" y="427"/>
                  </a:lnTo>
                  <a:lnTo>
                    <a:pt x="127" y="450"/>
                  </a:lnTo>
                  <a:lnTo>
                    <a:pt x="128" y="471"/>
                  </a:lnTo>
                  <a:lnTo>
                    <a:pt x="127" y="504"/>
                  </a:lnTo>
                  <a:lnTo>
                    <a:pt x="120" y="538"/>
                  </a:lnTo>
                  <a:lnTo>
                    <a:pt x="111" y="576"/>
                  </a:lnTo>
                  <a:lnTo>
                    <a:pt x="99" y="610"/>
                  </a:lnTo>
                  <a:lnTo>
                    <a:pt x="86" y="640"/>
                  </a:lnTo>
                  <a:lnTo>
                    <a:pt x="75" y="666"/>
                  </a:lnTo>
                  <a:lnTo>
                    <a:pt x="66" y="682"/>
                  </a:lnTo>
                  <a:lnTo>
                    <a:pt x="61" y="688"/>
                  </a:lnTo>
                  <a:lnTo>
                    <a:pt x="64" y="7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19" name="Freeform 5"/>
            <p:cNvSpPr>
              <a:spLocks noChangeArrowheads="1"/>
            </p:cNvSpPr>
            <p:nvPr/>
          </p:nvSpPr>
          <p:spPr bwMode="auto">
            <a:xfrm>
              <a:off x="245" y="1783"/>
              <a:ext cx="133" cy="634"/>
            </a:xfrm>
            <a:custGeom>
              <a:avLst/>
              <a:gdLst>
                <a:gd name="T0" fmla="*/ 116 w 133"/>
                <a:gd name="T1" fmla="*/ 346 h 839"/>
                <a:gd name="T2" fmla="*/ 118 w 133"/>
                <a:gd name="T3" fmla="*/ 348 h 839"/>
                <a:gd name="T4" fmla="*/ 121 w 133"/>
                <a:gd name="T5" fmla="*/ 353 h 839"/>
                <a:gd name="T6" fmla="*/ 124 w 133"/>
                <a:gd name="T7" fmla="*/ 359 h 839"/>
                <a:gd name="T8" fmla="*/ 125 w 133"/>
                <a:gd name="T9" fmla="*/ 362 h 839"/>
                <a:gd name="T10" fmla="*/ 126 w 133"/>
                <a:gd name="T11" fmla="*/ 359 h 839"/>
                <a:gd name="T12" fmla="*/ 129 w 133"/>
                <a:gd name="T13" fmla="*/ 351 h 839"/>
                <a:gd name="T14" fmla="*/ 132 w 133"/>
                <a:gd name="T15" fmla="*/ 340 h 839"/>
                <a:gd name="T16" fmla="*/ 133 w 133"/>
                <a:gd name="T17" fmla="*/ 329 h 839"/>
                <a:gd name="T18" fmla="*/ 127 w 133"/>
                <a:gd name="T19" fmla="*/ 299 h 839"/>
                <a:gd name="T20" fmla="*/ 113 w 133"/>
                <a:gd name="T21" fmla="*/ 274 h 839"/>
                <a:gd name="T22" fmla="*/ 94 w 133"/>
                <a:gd name="T23" fmla="*/ 249 h 839"/>
                <a:gd name="T24" fmla="*/ 72 w 133"/>
                <a:gd name="T25" fmla="*/ 224 h 839"/>
                <a:gd name="T26" fmla="*/ 49 w 133"/>
                <a:gd name="T27" fmla="*/ 199 h 839"/>
                <a:gd name="T28" fmla="*/ 30 w 133"/>
                <a:gd name="T29" fmla="*/ 170 h 839"/>
                <a:gd name="T30" fmla="*/ 16 w 133"/>
                <a:gd name="T31" fmla="*/ 138 h 839"/>
                <a:gd name="T32" fmla="*/ 10 w 133"/>
                <a:gd name="T33" fmla="*/ 100 h 839"/>
                <a:gd name="T34" fmla="*/ 15 w 133"/>
                <a:gd name="T35" fmla="*/ 71 h 839"/>
                <a:gd name="T36" fmla="*/ 26 w 133"/>
                <a:gd name="T37" fmla="*/ 45 h 839"/>
                <a:gd name="T38" fmla="*/ 36 w 133"/>
                <a:gd name="T39" fmla="*/ 23 h 839"/>
                <a:gd name="T40" fmla="*/ 41 w 133"/>
                <a:gd name="T41" fmla="*/ 15 h 839"/>
                <a:gd name="T42" fmla="*/ 41 w 133"/>
                <a:gd name="T43" fmla="*/ 12 h 839"/>
                <a:gd name="T44" fmla="*/ 42 w 133"/>
                <a:gd name="T45" fmla="*/ 7 h 839"/>
                <a:gd name="T46" fmla="*/ 41 w 133"/>
                <a:gd name="T47" fmla="*/ 3 h 839"/>
                <a:gd name="T48" fmla="*/ 36 w 133"/>
                <a:gd name="T49" fmla="*/ 0 h 839"/>
                <a:gd name="T50" fmla="*/ 35 w 133"/>
                <a:gd name="T51" fmla="*/ 3 h 839"/>
                <a:gd name="T52" fmla="*/ 31 w 133"/>
                <a:gd name="T53" fmla="*/ 10 h 839"/>
                <a:gd name="T54" fmla="*/ 24 w 133"/>
                <a:gd name="T55" fmla="*/ 20 h 839"/>
                <a:gd name="T56" fmla="*/ 18 w 133"/>
                <a:gd name="T57" fmla="*/ 34 h 839"/>
                <a:gd name="T58" fmla="*/ 11 w 133"/>
                <a:gd name="T59" fmla="*/ 49 h 839"/>
                <a:gd name="T60" fmla="*/ 5 w 133"/>
                <a:gd name="T61" fmla="*/ 66 h 839"/>
                <a:gd name="T62" fmla="*/ 1 w 133"/>
                <a:gd name="T63" fmla="*/ 83 h 839"/>
                <a:gd name="T64" fmla="*/ 0 w 133"/>
                <a:gd name="T65" fmla="*/ 100 h 839"/>
                <a:gd name="T66" fmla="*/ 5 w 133"/>
                <a:gd name="T67" fmla="*/ 137 h 839"/>
                <a:gd name="T68" fmla="*/ 18 w 133"/>
                <a:gd name="T69" fmla="*/ 169 h 839"/>
                <a:gd name="T70" fmla="*/ 36 w 133"/>
                <a:gd name="T71" fmla="*/ 199 h 839"/>
                <a:gd name="T72" fmla="*/ 58 w 133"/>
                <a:gd name="T73" fmla="*/ 225 h 839"/>
                <a:gd name="T74" fmla="*/ 80 w 133"/>
                <a:gd name="T75" fmla="*/ 251 h 839"/>
                <a:gd name="T76" fmla="*/ 98 w 133"/>
                <a:gd name="T77" fmla="*/ 274 h 839"/>
                <a:gd name="T78" fmla="*/ 111 w 133"/>
                <a:gd name="T79" fmla="*/ 298 h 839"/>
                <a:gd name="T80" fmla="*/ 116 w 133"/>
                <a:gd name="T81" fmla="*/ 321 h 839"/>
                <a:gd name="T82" fmla="*/ 116 w 133"/>
                <a:gd name="T83" fmla="*/ 328 h 839"/>
                <a:gd name="T84" fmla="*/ 116 w 133"/>
                <a:gd name="T85" fmla="*/ 336 h 839"/>
                <a:gd name="T86" fmla="*/ 116 w 133"/>
                <a:gd name="T87" fmla="*/ 342 h 839"/>
                <a:gd name="T88" fmla="*/ 116 w 133"/>
                <a:gd name="T89" fmla="*/ 346 h 8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839"/>
                <a:gd name="T137" fmla="*/ 133 w 133"/>
                <a:gd name="T138" fmla="*/ 839 h 8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839">
                  <a:moveTo>
                    <a:pt x="116" y="802"/>
                  </a:moveTo>
                  <a:lnTo>
                    <a:pt x="118" y="806"/>
                  </a:lnTo>
                  <a:lnTo>
                    <a:pt x="121" y="818"/>
                  </a:lnTo>
                  <a:lnTo>
                    <a:pt x="124" y="832"/>
                  </a:lnTo>
                  <a:lnTo>
                    <a:pt x="125" y="839"/>
                  </a:lnTo>
                  <a:lnTo>
                    <a:pt x="126" y="832"/>
                  </a:lnTo>
                  <a:lnTo>
                    <a:pt x="129" y="812"/>
                  </a:lnTo>
                  <a:lnTo>
                    <a:pt x="132" y="788"/>
                  </a:lnTo>
                  <a:lnTo>
                    <a:pt x="133" y="763"/>
                  </a:lnTo>
                  <a:lnTo>
                    <a:pt x="127" y="694"/>
                  </a:lnTo>
                  <a:lnTo>
                    <a:pt x="113" y="634"/>
                  </a:lnTo>
                  <a:lnTo>
                    <a:pt x="94" y="576"/>
                  </a:lnTo>
                  <a:lnTo>
                    <a:pt x="72" y="519"/>
                  </a:lnTo>
                  <a:lnTo>
                    <a:pt x="49" y="460"/>
                  </a:lnTo>
                  <a:lnTo>
                    <a:pt x="30" y="394"/>
                  </a:lnTo>
                  <a:lnTo>
                    <a:pt x="16" y="319"/>
                  </a:lnTo>
                  <a:lnTo>
                    <a:pt x="10" y="231"/>
                  </a:lnTo>
                  <a:lnTo>
                    <a:pt x="15" y="166"/>
                  </a:lnTo>
                  <a:lnTo>
                    <a:pt x="26" y="103"/>
                  </a:lnTo>
                  <a:lnTo>
                    <a:pt x="36" y="54"/>
                  </a:lnTo>
                  <a:lnTo>
                    <a:pt x="41" y="34"/>
                  </a:lnTo>
                  <a:lnTo>
                    <a:pt x="41" y="28"/>
                  </a:lnTo>
                  <a:lnTo>
                    <a:pt x="42" y="16"/>
                  </a:lnTo>
                  <a:lnTo>
                    <a:pt x="41" y="6"/>
                  </a:lnTo>
                  <a:lnTo>
                    <a:pt x="36" y="0"/>
                  </a:lnTo>
                  <a:lnTo>
                    <a:pt x="35" y="6"/>
                  </a:lnTo>
                  <a:lnTo>
                    <a:pt x="31" y="22"/>
                  </a:lnTo>
                  <a:lnTo>
                    <a:pt x="24" y="46"/>
                  </a:lnTo>
                  <a:lnTo>
                    <a:pt x="18" y="78"/>
                  </a:lnTo>
                  <a:lnTo>
                    <a:pt x="11" y="114"/>
                  </a:lnTo>
                  <a:lnTo>
                    <a:pt x="5" y="153"/>
                  </a:lnTo>
                  <a:lnTo>
                    <a:pt x="1" y="192"/>
                  </a:lnTo>
                  <a:lnTo>
                    <a:pt x="0" y="231"/>
                  </a:lnTo>
                  <a:lnTo>
                    <a:pt x="5" y="316"/>
                  </a:lnTo>
                  <a:lnTo>
                    <a:pt x="18" y="391"/>
                  </a:lnTo>
                  <a:lnTo>
                    <a:pt x="36" y="460"/>
                  </a:lnTo>
                  <a:lnTo>
                    <a:pt x="58" y="523"/>
                  </a:lnTo>
                  <a:lnTo>
                    <a:pt x="80" y="582"/>
                  </a:lnTo>
                  <a:lnTo>
                    <a:pt x="98" y="637"/>
                  </a:lnTo>
                  <a:lnTo>
                    <a:pt x="111" y="691"/>
                  </a:lnTo>
                  <a:lnTo>
                    <a:pt x="116" y="745"/>
                  </a:lnTo>
                  <a:lnTo>
                    <a:pt x="116" y="760"/>
                  </a:lnTo>
                  <a:lnTo>
                    <a:pt x="116" y="778"/>
                  </a:lnTo>
                  <a:lnTo>
                    <a:pt x="116" y="794"/>
                  </a:lnTo>
                  <a:lnTo>
                    <a:pt x="116" y="8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0" name="Freeform 6"/>
            <p:cNvSpPr>
              <a:spLocks noChangeArrowheads="1"/>
            </p:cNvSpPr>
            <p:nvPr/>
          </p:nvSpPr>
          <p:spPr bwMode="auto">
            <a:xfrm>
              <a:off x="199" y="1241"/>
              <a:ext cx="128" cy="865"/>
            </a:xfrm>
            <a:custGeom>
              <a:avLst/>
              <a:gdLst>
                <a:gd name="T0" fmla="*/ 91 w 128"/>
                <a:gd name="T1" fmla="*/ 493 h 1145"/>
                <a:gd name="T2" fmla="*/ 96 w 128"/>
                <a:gd name="T3" fmla="*/ 489 h 1145"/>
                <a:gd name="T4" fmla="*/ 109 w 128"/>
                <a:gd name="T5" fmla="*/ 473 h 1145"/>
                <a:gd name="T6" fmla="*/ 122 w 128"/>
                <a:gd name="T7" fmla="*/ 446 h 1145"/>
                <a:gd name="T8" fmla="*/ 128 w 128"/>
                <a:gd name="T9" fmla="*/ 407 h 1145"/>
                <a:gd name="T10" fmla="*/ 115 w 128"/>
                <a:gd name="T11" fmla="*/ 341 h 1145"/>
                <a:gd name="T12" fmla="*/ 85 w 128"/>
                <a:gd name="T13" fmla="*/ 265 h 1145"/>
                <a:gd name="T14" fmla="*/ 55 w 128"/>
                <a:gd name="T15" fmla="*/ 193 h 1145"/>
                <a:gd name="T16" fmla="*/ 41 w 128"/>
                <a:gd name="T17" fmla="*/ 132 h 1145"/>
                <a:gd name="T18" fmla="*/ 51 w 128"/>
                <a:gd name="T19" fmla="*/ 85 h 1145"/>
                <a:gd name="T20" fmla="*/ 61 w 128"/>
                <a:gd name="T21" fmla="*/ 64 h 1145"/>
                <a:gd name="T22" fmla="*/ 76 w 128"/>
                <a:gd name="T23" fmla="*/ 59 h 1145"/>
                <a:gd name="T24" fmla="*/ 90 w 128"/>
                <a:gd name="T25" fmla="*/ 42 h 1145"/>
                <a:gd name="T26" fmla="*/ 92 w 128"/>
                <a:gd name="T27" fmla="*/ 36 h 1145"/>
                <a:gd name="T28" fmla="*/ 100 w 128"/>
                <a:gd name="T29" fmla="*/ 32 h 1145"/>
                <a:gd name="T30" fmla="*/ 112 w 128"/>
                <a:gd name="T31" fmla="*/ 38 h 1145"/>
                <a:gd name="T32" fmla="*/ 113 w 128"/>
                <a:gd name="T33" fmla="*/ 50 h 1145"/>
                <a:gd name="T34" fmla="*/ 120 w 128"/>
                <a:gd name="T35" fmla="*/ 48 h 1145"/>
                <a:gd name="T36" fmla="*/ 127 w 128"/>
                <a:gd name="T37" fmla="*/ 39 h 1145"/>
                <a:gd name="T38" fmla="*/ 117 w 128"/>
                <a:gd name="T39" fmla="*/ 26 h 1145"/>
                <a:gd name="T40" fmla="*/ 101 w 128"/>
                <a:gd name="T41" fmla="*/ 22 h 1145"/>
                <a:gd name="T42" fmla="*/ 94 w 128"/>
                <a:gd name="T43" fmla="*/ 18 h 1145"/>
                <a:gd name="T44" fmla="*/ 97 w 128"/>
                <a:gd name="T45" fmla="*/ 13 h 1145"/>
                <a:gd name="T46" fmla="*/ 101 w 128"/>
                <a:gd name="T47" fmla="*/ 6 h 1145"/>
                <a:gd name="T48" fmla="*/ 100 w 128"/>
                <a:gd name="T49" fmla="*/ 0 h 1145"/>
                <a:gd name="T50" fmla="*/ 93 w 128"/>
                <a:gd name="T51" fmla="*/ 2 h 1145"/>
                <a:gd name="T52" fmla="*/ 81 w 128"/>
                <a:gd name="T53" fmla="*/ 7 h 1145"/>
                <a:gd name="T54" fmla="*/ 72 w 128"/>
                <a:gd name="T55" fmla="*/ 13 h 1145"/>
                <a:gd name="T56" fmla="*/ 62 w 128"/>
                <a:gd name="T57" fmla="*/ 9 h 1145"/>
                <a:gd name="T58" fmla="*/ 54 w 128"/>
                <a:gd name="T59" fmla="*/ 5 h 1145"/>
                <a:gd name="T60" fmla="*/ 44 w 128"/>
                <a:gd name="T61" fmla="*/ 2 h 1145"/>
                <a:gd name="T62" fmla="*/ 35 w 128"/>
                <a:gd name="T63" fmla="*/ 1 h 1145"/>
                <a:gd name="T64" fmla="*/ 28 w 128"/>
                <a:gd name="T65" fmla="*/ 0 h 1145"/>
                <a:gd name="T66" fmla="*/ 11 w 128"/>
                <a:gd name="T67" fmla="*/ 3 h 1145"/>
                <a:gd name="T68" fmla="*/ 0 w 128"/>
                <a:gd name="T69" fmla="*/ 14 h 1145"/>
                <a:gd name="T70" fmla="*/ 8 w 128"/>
                <a:gd name="T71" fmla="*/ 20 h 1145"/>
                <a:gd name="T72" fmla="*/ 15 w 128"/>
                <a:gd name="T73" fmla="*/ 20 h 1145"/>
                <a:gd name="T74" fmla="*/ 16 w 128"/>
                <a:gd name="T75" fmla="*/ 18 h 1145"/>
                <a:gd name="T76" fmla="*/ 16 w 128"/>
                <a:gd name="T77" fmla="*/ 15 h 1145"/>
                <a:gd name="T78" fmla="*/ 13 w 128"/>
                <a:gd name="T79" fmla="*/ 11 h 1145"/>
                <a:gd name="T80" fmla="*/ 18 w 128"/>
                <a:gd name="T81" fmla="*/ 7 h 1145"/>
                <a:gd name="T82" fmla="*/ 29 w 128"/>
                <a:gd name="T83" fmla="*/ 8 h 1145"/>
                <a:gd name="T84" fmla="*/ 40 w 128"/>
                <a:gd name="T85" fmla="*/ 12 h 1145"/>
                <a:gd name="T86" fmla="*/ 50 w 128"/>
                <a:gd name="T87" fmla="*/ 17 h 1145"/>
                <a:gd name="T88" fmla="*/ 53 w 128"/>
                <a:gd name="T89" fmla="*/ 23 h 1145"/>
                <a:gd name="T90" fmla="*/ 49 w 128"/>
                <a:gd name="T91" fmla="*/ 32 h 1145"/>
                <a:gd name="T92" fmla="*/ 44 w 128"/>
                <a:gd name="T93" fmla="*/ 45 h 1145"/>
                <a:gd name="T94" fmla="*/ 47 w 128"/>
                <a:gd name="T95" fmla="*/ 57 h 1145"/>
                <a:gd name="T96" fmla="*/ 47 w 128"/>
                <a:gd name="T97" fmla="*/ 67 h 1145"/>
                <a:gd name="T98" fmla="*/ 39 w 128"/>
                <a:gd name="T99" fmla="*/ 94 h 1145"/>
                <a:gd name="T100" fmla="*/ 34 w 128"/>
                <a:gd name="T101" fmla="*/ 132 h 1145"/>
                <a:gd name="T102" fmla="*/ 47 w 128"/>
                <a:gd name="T103" fmla="*/ 196 h 1145"/>
                <a:gd name="T104" fmla="*/ 77 w 128"/>
                <a:gd name="T105" fmla="*/ 271 h 1145"/>
                <a:gd name="T106" fmla="*/ 106 w 128"/>
                <a:gd name="T107" fmla="*/ 346 h 1145"/>
                <a:gd name="T108" fmla="*/ 119 w 128"/>
                <a:gd name="T109" fmla="*/ 407 h 1145"/>
                <a:gd name="T110" fmla="*/ 110 w 128"/>
                <a:gd name="T111" fmla="*/ 454 h 1145"/>
                <a:gd name="T112" fmla="*/ 88 w 128"/>
                <a:gd name="T113" fmla="*/ 487 h 11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8"/>
                <a:gd name="T172" fmla="*/ 0 h 1145"/>
                <a:gd name="T173" fmla="*/ 128 w 128"/>
                <a:gd name="T174" fmla="*/ 1145 h 11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8" h="1145">
                  <a:moveTo>
                    <a:pt x="88" y="1129"/>
                  </a:moveTo>
                  <a:lnTo>
                    <a:pt x="91" y="1145"/>
                  </a:lnTo>
                  <a:lnTo>
                    <a:pt x="92" y="1142"/>
                  </a:lnTo>
                  <a:lnTo>
                    <a:pt x="96" y="1133"/>
                  </a:lnTo>
                  <a:lnTo>
                    <a:pt x="103" y="1118"/>
                  </a:lnTo>
                  <a:lnTo>
                    <a:pt x="109" y="1096"/>
                  </a:lnTo>
                  <a:lnTo>
                    <a:pt x="116" y="1069"/>
                  </a:lnTo>
                  <a:lnTo>
                    <a:pt x="122" y="1034"/>
                  </a:lnTo>
                  <a:lnTo>
                    <a:pt x="127" y="992"/>
                  </a:lnTo>
                  <a:lnTo>
                    <a:pt x="128" y="944"/>
                  </a:lnTo>
                  <a:lnTo>
                    <a:pt x="125" y="872"/>
                  </a:lnTo>
                  <a:lnTo>
                    <a:pt x="115" y="791"/>
                  </a:lnTo>
                  <a:lnTo>
                    <a:pt x="101" y="704"/>
                  </a:lnTo>
                  <a:lnTo>
                    <a:pt x="85" y="616"/>
                  </a:lnTo>
                  <a:lnTo>
                    <a:pt x="68" y="529"/>
                  </a:lnTo>
                  <a:lnTo>
                    <a:pt x="55" y="447"/>
                  </a:lnTo>
                  <a:lnTo>
                    <a:pt x="44" y="370"/>
                  </a:lnTo>
                  <a:lnTo>
                    <a:pt x="41" y="306"/>
                  </a:lnTo>
                  <a:lnTo>
                    <a:pt x="44" y="250"/>
                  </a:lnTo>
                  <a:lnTo>
                    <a:pt x="51" y="199"/>
                  </a:lnTo>
                  <a:lnTo>
                    <a:pt x="57" y="163"/>
                  </a:lnTo>
                  <a:lnTo>
                    <a:pt x="61" y="150"/>
                  </a:lnTo>
                  <a:lnTo>
                    <a:pt x="65" y="147"/>
                  </a:lnTo>
                  <a:lnTo>
                    <a:pt x="76" y="136"/>
                  </a:lnTo>
                  <a:lnTo>
                    <a:pt x="86" y="120"/>
                  </a:lnTo>
                  <a:lnTo>
                    <a:pt x="90" y="97"/>
                  </a:lnTo>
                  <a:lnTo>
                    <a:pt x="91" y="88"/>
                  </a:lnTo>
                  <a:lnTo>
                    <a:pt x="92" y="82"/>
                  </a:lnTo>
                  <a:lnTo>
                    <a:pt x="95" y="78"/>
                  </a:lnTo>
                  <a:lnTo>
                    <a:pt x="100" y="76"/>
                  </a:lnTo>
                  <a:lnTo>
                    <a:pt x="106" y="79"/>
                  </a:lnTo>
                  <a:lnTo>
                    <a:pt x="112" y="87"/>
                  </a:lnTo>
                  <a:lnTo>
                    <a:pt x="114" y="99"/>
                  </a:lnTo>
                  <a:lnTo>
                    <a:pt x="113" y="115"/>
                  </a:lnTo>
                  <a:lnTo>
                    <a:pt x="115" y="115"/>
                  </a:lnTo>
                  <a:lnTo>
                    <a:pt x="120" y="111"/>
                  </a:lnTo>
                  <a:lnTo>
                    <a:pt x="125" y="103"/>
                  </a:lnTo>
                  <a:lnTo>
                    <a:pt x="127" y="90"/>
                  </a:lnTo>
                  <a:lnTo>
                    <a:pt x="125" y="73"/>
                  </a:lnTo>
                  <a:lnTo>
                    <a:pt x="117" y="61"/>
                  </a:lnTo>
                  <a:lnTo>
                    <a:pt x="109" y="54"/>
                  </a:lnTo>
                  <a:lnTo>
                    <a:pt x="101" y="51"/>
                  </a:lnTo>
                  <a:lnTo>
                    <a:pt x="96" y="48"/>
                  </a:lnTo>
                  <a:lnTo>
                    <a:pt x="94" y="42"/>
                  </a:lnTo>
                  <a:lnTo>
                    <a:pt x="95" y="36"/>
                  </a:lnTo>
                  <a:lnTo>
                    <a:pt x="97" y="31"/>
                  </a:lnTo>
                  <a:lnTo>
                    <a:pt x="100" y="25"/>
                  </a:lnTo>
                  <a:lnTo>
                    <a:pt x="101" y="15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3"/>
                  </a:lnTo>
                  <a:lnTo>
                    <a:pt x="87" y="7"/>
                  </a:lnTo>
                  <a:lnTo>
                    <a:pt x="81" y="16"/>
                  </a:lnTo>
                  <a:lnTo>
                    <a:pt x="76" y="25"/>
                  </a:lnTo>
                  <a:lnTo>
                    <a:pt x="72" y="30"/>
                  </a:lnTo>
                  <a:lnTo>
                    <a:pt x="67" y="28"/>
                  </a:lnTo>
                  <a:lnTo>
                    <a:pt x="62" y="21"/>
                  </a:lnTo>
                  <a:lnTo>
                    <a:pt x="59" y="15"/>
                  </a:lnTo>
                  <a:lnTo>
                    <a:pt x="54" y="10"/>
                  </a:lnTo>
                  <a:lnTo>
                    <a:pt x="50" y="7"/>
                  </a:lnTo>
                  <a:lnTo>
                    <a:pt x="44" y="4"/>
                  </a:lnTo>
                  <a:lnTo>
                    <a:pt x="40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1" y="7"/>
                  </a:lnTo>
                  <a:lnTo>
                    <a:pt x="3" y="18"/>
                  </a:lnTo>
                  <a:lnTo>
                    <a:pt x="0" y="33"/>
                  </a:lnTo>
                  <a:lnTo>
                    <a:pt x="2" y="43"/>
                  </a:lnTo>
                  <a:lnTo>
                    <a:pt x="8" y="46"/>
                  </a:lnTo>
                  <a:lnTo>
                    <a:pt x="13" y="46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6" y="42"/>
                  </a:lnTo>
                  <a:lnTo>
                    <a:pt x="16" y="39"/>
                  </a:lnTo>
                  <a:lnTo>
                    <a:pt x="16" y="36"/>
                  </a:lnTo>
                  <a:lnTo>
                    <a:pt x="15" y="31"/>
                  </a:lnTo>
                  <a:lnTo>
                    <a:pt x="13" y="24"/>
                  </a:lnTo>
                  <a:lnTo>
                    <a:pt x="13" y="19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9" y="19"/>
                  </a:lnTo>
                  <a:lnTo>
                    <a:pt x="35" y="24"/>
                  </a:lnTo>
                  <a:lnTo>
                    <a:pt x="40" y="28"/>
                  </a:lnTo>
                  <a:lnTo>
                    <a:pt x="46" y="34"/>
                  </a:lnTo>
                  <a:lnTo>
                    <a:pt x="50" y="40"/>
                  </a:lnTo>
                  <a:lnTo>
                    <a:pt x="52" y="46"/>
                  </a:lnTo>
                  <a:lnTo>
                    <a:pt x="53" y="54"/>
                  </a:lnTo>
                  <a:lnTo>
                    <a:pt x="52" y="64"/>
                  </a:lnTo>
                  <a:lnTo>
                    <a:pt x="49" y="73"/>
                  </a:lnTo>
                  <a:lnTo>
                    <a:pt x="46" y="85"/>
                  </a:lnTo>
                  <a:lnTo>
                    <a:pt x="44" y="103"/>
                  </a:lnTo>
                  <a:lnTo>
                    <a:pt x="46" y="121"/>
                  </a:lnTo>
                  <a:lnTo>
                    <a:pt x="47" y="133"/>
                  </a:lnTo>
                  <a:lnTo>
                    <a:pt x="48" y="142"/>
                  </a:lnTo>
                  <a:lnTo>
                    <a:pt x="47" y="156"/>
                  </a:lnTo>
                  <a:lnTo>
                    <a:pt x="43" y="181"/>
                  </a:lnTo>
                  <a:lnTo>
                    <a:pt x="39" y="219"/>
                  </a:lnTo>
                  <a:lnTo>
                    <a:pt x="36" y="264"/>
                  </a:lnTo>
                  <a:lnTo>
                    <a:pt x="34" y="306"/>
                  </a:lnTo>
                  <a:lnTo>
                    <a:pt x="37" y="376"/>
                  </a:lnTo>
                  <a:lnTo>
                    <a:pt x="47" y="456"/>
                  </a:lnTo>
                  <a:lnTo>
                    <a:pt x="61" y="541"/>
                  </a:lnTo>
                  <a:lnTo>
                    <a:pt x="77" y="629"/>
                  </a:lnTo>
                  <a:lnTo>
                    <a:pt x="92" y="718"/>
                  </a:lnTo>
                  <a:lnTo>
                    <a:pt x="106" y="802"/>
                  </a:lnTo>
                  <a:lnTo>
                    <a:pt x="116" y="878"/>
                  </a:lnTo>
                  <a:lnTo>
                    <a:pt x="119" y="944"/>
                  </a:lnTo>
                  <a:lnTo>
                    <a:pt x="117" y="1000"/>
                  </a:lnTo>
                  <a:lnTo>
                    <a:pt x="110" y="1052"/>
                  </a:lnTo>
                  <a:lnTo>
                    <a:pt x="101" y="1097"/>
                  </a:lnTo>
                  <a:lnTo>
                    <a:pt x="88" y="1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1" name="Freeform 7"/>
            <p:cNvSpPr>
              <a:spLocks noChangeArrowheads="1"/>
            </p:cNvSpPr>
            <p:nvPr/>
          </p:nvSpPr>
          <p:spPr bwMode="auto">
            <a:xfrm>
              <a:off x="302" y="1286"/>
              <a:ext cx="68" cy="478"/>
            </a:xfrm>
            <a:custGeom>
              <a:avLst/>
              <a:gdLst>
                <a:gd name="T0" fmla="*/ 0 w 68"/>
                <a:gd name="T1" fmla="*/ 258 h 634"/>
                <a:gd name="T2" fmla="*/ 5 w 68"/>
                <a:gd name="T3" fmla="*/ 271 h 634"/>
                <a:gd name="T4" fmla="*/ 7 w 68"/>
                <a:gd name="T5" fmla="*/ 265 h 634"/>
                <a:gd name="T6" fmla="*/ 15 w 68"/>
                <a:gd name="T7" fmla="*/ 248 h 634"/>
                <a:gd name="T8" fmla="*/ 25 w 68"/>
                <a:gd name="T9" fmla="*/ 222 h 634"/>
                <a:gd name="T10" fmla="*/ 37 w 68"/>
                <a:gd name="T11" fmla="*/ 188 h 634"/>
                <a:gd name="T12" fmla="*/ 49 w 68"/>
                <a:gd name="T13" fmla="*/ 151 h 634"/>
                <a:gd name="T14" fmla="*/ 58 w 68"/>
                <a:gd name="T15" fmla="*/ 111 h 634"/>
                <a:gd name="T16" fmla="*/ 66 w 68"/>
                <a:gd name="T17" fmla="*/ 71 h 634"/>
                <a:gd name="T18" fmla="*/ 68 w 68"/>
                <a:gd name="T19" fmla="*/ 34 h 634"/>
                <a:gd name="T20" fmla="*/ 67 w 68"/>
                <a:gd name="T21" fmla="*/ 17 h 634"/>
                <a:gd name="T22" fmla="*/ 66 w 68"/>
                <a:gd name="T23" fmla="*/ 6 h 634"/>
                <a:gd name="T24" fmla="*/ 64 w 68"/>
                <a:gd name="T25" fmla="*/ 2 h 634"/>
                <a:gd name="T26" fmla="*/ 63 w 68"/>
                <a:gd name="T27" fmla="*/ 0 h 634"/>
                <a:gd name="T28" fmla="*/ 55 w 68"/>
                <a:gd name="T29" fmla="*/ 2 h 634"/>
                <a:gd name="T30" fmla="*/ 56 w 68"/>
                <a:gd name="T31" fmla="*/ 4 h 634"/>
                <a:gd name="T32" fmla="*/ 58 w 68"/>
                <a:gd name="T33" fmla="*/ 11 h 634"/>
                <a:gd name="T34" fmla="*/ 61 w 68"/>
                <a:gd name="T35" fmla="*/ 21 h 634"/>
                <a:gd name="T36" fmla="*/ 62 w 68"/>
                <a:gd name="T37" fmla="*/ 34 h 634"/>
                <a:gd name="T38" fmla="*/ 59 w 68"/>
                <a:gd name="T39" fmla="*/ 69 h 634"/>
                <a:gd name="T40" fmla="*/ 52 w 68"/>
                <a:gd name="T41" fmla="*/ 106 h 634"/>
                <a:gd name="T42" fmla="*/ 42 w 68"/>
                <a:gd name="T43" fmla="*/ 143 h 634"/>
                <a:gd name="T44" fmla="*/ 31 w 68"/>
                <a:gd name="T45" fmla="*/ 179 h 634"/>
                <a:gd name="T46" fmla="*/ 19 w 68"/>
                <a:gd name="T47" fmla="*/ 210 h 634"/>
                <a:gd name="T48" fmla="*/ 10 w 68"/>
                <a:gd name="T49" fmla="*/ 236 h 634"/>
                <a:gd name="T50" fmla="*/ 2 w 68"/>
                <a:gd name="T51" fmla="*/ 253 h 634"/>
                <a:gd name="T52" fmla="*/ 0 w 68"/>
                <a:gd name="T53" fmla="*/ 258 h 6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8"/>
                <a:gd name="T82" fmla="*/ 0 h 634"/>
                <a:gd name="T83" fmla="*/ 68 w 68"/>
                <a:gd name="T84" fmla="*/ 634 h 6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8" h="634">
                  <a:moveTo>
                    <a:pt x="0" y="602"/>
                  </a:moveTo>
                  <a:lnTo>
                    <a:pt x="5" y="634"/>
                  </a:lnTo>
                  <a:lnTo>
                    <a:pt x="7" y="619"/>
                  </a:lnTo>
                  <a:lnTo>
                    <a:pt x="15" y="578"/>
                  </a:lnTo>
                  <a:lnTo>
                    <a:pt x="25" y="517"/>
                  </a:lnTo>
                  <a:lnTo>
                    <a:pt x="37" y="439"/>
                  </a:lnTo>
                  <a:lnTo>
                    <a:pt x="49" y="352"/>
                  </a:lnTo>
                  <a:lnTo>
                    <a:pt x="58" y="259"/>
                  </a:lnTo>
                  <a:lnTo>
                    <a:pt x="66" y="166"/>
                  </a:lnTo>
                  <a:lnTo>
                    <a:pt x="68" y="79"/>
                  </a:lnTo>
                  <a:lnTo>
                    <a:pt x="67" y="40"/>
                  </a:lnTo>
                  <a:lnTo>
                    <a:pt x="66" y="15"/>
                  </a:lnTo>
                  <a:lnTo>
                    <a:pt x="64" y="3"/>
                  </a:lnTo>
                  <a:lnTo>
                    <a:pt x="63" y="0"/>
                  </a:lnTo>
                  <a:lnTo>
                    <a:pt x="55" y="3"/>
                  </a:lnTo>
                  <a:lnTo>
                    <a:pt x="56" y="9"/>
                  </a:lnTo>
                  <a:lnTo>
                    <a:pt x="58" y="25"/>
                  </a:lnTo>
                  <a:lnTo>
                    <a:pt x="61" y="49"/>
                  </a:lnTo>
                  <a:lnTo>
                    <a:pt x="62" y="79"/>
                  </a:lnTo>
                  <a:lnTo>
                    <a:pt x="59" y="160"/>
                  </a:lnTo>
                  <a:lnTo>
                    <a:pt x="52" y="247"/>
                  </a:lnTo>
                  <a:lnTo>
                    <a:pt x="42" y="334"/>
                  </a:lnTo>
                  <a:lnTo>
                    <a:pt x="31" y="417"/>
                  </a:lnTo>
                  <a:lnTo>
                    <a:pt x="19" y="490"/>
                  </a:lnTo>
                  <a:lnTo>
                    <a:pt x="10" y="550"/>
                  </a:lnTo>
                  <a:lnTo>
                    <a:pt x="2" y="589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2" name="Freeform 8"/>
            <p:cNvSpPr>
              <a:spLocks noChangeArrowheads="1"/>
            </p:cNvSpPr>
            <p:nvPr/>
          </p:nvSpPr>
          <p:spPr bwMode="auto">
            <a:xfrm>
              <a:off x="217" y="862"/>
              <a:ext cx="226" cy="246"/>
            </a:xfrm>
            <a:custGeom>
              <a:avLst/>
              <a:gdLst>
                <a:gd name="T0" fmla="*/ 137 w 226"/>
                <a:gd name="T1" fmla="*/ 3 h 327"/>
                <a:gd name="T2" fmla="*/ 120 w 226"/>
                <a:gd name="T3" fmla="*/ 10 h 327"/>
                <a:gd name="T4" fmla="*/ 104 w 226"/>
                <a:gd name="T5" fmla="*/ 11 h 327"/>
                <a:gd name="T6" fmla="*/ 99 w 226"/>
                <a:gd name="T7" fmla="*/ 8 h 327"/>
                <a:gd name="T8" fmla="*/ 92 w 226"/>
                <a:gd name="T9" fmla="*/ 5 h 327"/>
                <a:gd name="T10" fmla="*/ 78 w 226"/>
                <a:gd name="T11" fmla="*/ 4 h 327"/>
                <a:gd name="T12" fmla="*/ 67 w 226"/>
                <a:gd name="T13" fmla="*/ 5 h 327"/>
                <a:gd name="T14" fmla="*/ 57 w 226"/>
                <a:gd name="T15" fmla="*/ 6 h 327"/>
                <a:gd name="T16" fmla="*/ 47 w 226"/>
                <a:gd name="T17" fmla="*/ 6 h 327"/>
                <a:gd name="T18" fmla="*/ 36 w 226"/>
                <a:gd name="T19" fmla="*/ 8 h 327"/>
                <a:gd name="T20" fmla="*/ 21 w 226"/>
                <a:gd name="T21" fmla="*/ 13 h 327"/>
                <a:gd name="T22" fmla="*/ 9 w 226"/>
                <a:gd name="T23" fmla="*/ 22 h 327"/>
                <a:gd name="T24" fmla="*/ 2 w 226"/>
                <a:gd name="T25" fmla="*/ 32 h 327"/>
                <a:gd name="T26" fmla="*/ 3 w 226"/>
                <a:gd name="T27" fmla="*/ 42 h 327"/>
                <a:gd name="T28" fmla="*/ 19 w 226"/>
                <a:gd name="T29" fmla="*/ 44 h 327"/>
                <a:gd name="T30" fmla="*/ 24 w 226"/>
                <a:gd name="T31" fmla="*/ 41 h 327"/>
                <a:gd name="T32" fmla="*/ 19 w 226"/>
                <a:gd name="T33" fmla="*/ 40 h 327"/>
                <a:gd name="T34" fmla="*/ 11 w 226"/>
                <a:gd name="T35" fmla="*/ 35 h 327"/>
                <a:gd name="T36" fmla="*/ 11 w 226"/>
                <a:gd name="T37" fmla="*/ 29 h 327"/>
                <a:gd name="T38" fmla="*/ 18 w 226"/>
                <a:gd name="T39" fmla="*/ 25 h 327"/>
                <a:gd name="T40" fmla="*/ 30 w 226"/>
                <a:gd name="T41" fmla="*/ 22 h 327"/>
                <a:gd name="T42" fmla="*/ 42 w 226"/>
                <a:gd name="T43" fmla="*/ 20 h 327"/>
                <a:gd name="T44" fmla="*/ 52 w 226"/>
                <a:gd name="T45" fmla="*/ 18 h 327"/>
                <a:gd name="T46" fmla="*/ 61 w 226"/>
                <a:gd name="T47" fmla="*/ 14 h 327"/>
                <a:gd name="T48" fmla="*/ 69 w 226"/>
                <a:gd name="T49" fmla="*/ 11 h 327"/>
                <a:gd name="T50" fmla="*/ 75 w 226"/>
                <a:gd name="T51" fmla="*/ 8 h 327"/>
                <a:gd name="T52" fmla="*/ 85 w 226"/>
                <a:gd name="T53" fmla="*/ 7 h 327"/>
                <a:gd name="T54" fmla="*/ 94 w 226"/>
                <a:gd name="T55" fmla="*/ 11 h 327"/>
                <a:gd name="T56" fmla="*/ 94 w 226"/>
                <a:gd name="T57" fmla="*/ 20 h 327"/>
                <a:gd name="T58" fmla="*/ 90 w 226"/>
                <a:gd name="T59" fmla="*/ 33 h 327"/>
                <a:gd name="T60" fmla="*/ 89 w 226"/>
                <a:gd name="T61" fmla="*/ 44 h 327"/>
                <a:gd name="T62" fmla="*/ 94 w 226"/>
                <a:gd name="T63" fmla="*/ 56 h 327"/>
                <a:gd name="T64" fmla="*/ 102 w 226"/>
                <a:gd name="T65" fmla="*/ 68 h 327"/>
                <a:gd name="T66" fmla="*/ 114 w 226"/>
                <a:gd name="T67" fmla="*/ 81 h 327"/>
                <a:gd name="T68" fmla="*/ 128 w 226"/>
                <a:gd name="T69" fmla="*/ 99 h 327"/>
                <a:gd name="T70" fmla="*/ 130 w 226"/>
                <a:gd name="T71" fmla="*/ 126 h 327"/>
                <a:gd name="T72" fmla="*/ 138 w 226"/>
                <a:gd name="T73" fmla="*/ 139 h 327"/>
                <a:gd name="T74" fmla="*/ 139 w 226"/>
                <a:gd name="T75" fmla="*/ 134 h 327"/>
                <a:gd name="T76" fmla="*/ 140 w 226"/>
                <a:gd name="T77" fmla="*/ 124 h 327"/>
                <a:gd name="T78" fmla="*/ 136 w 226"/>
                <a:gd name="T79" fmla="*/ 106 h 327"/>
                <a:gd name="T80" fmla="*/ 134 w 226"/>
                <a:gd name="T81" fmla="*/ 87 h 327"/>
                <a:gd name="T82" fmla="*/ 148 w 226"/>
                <a:gd name="T83" fmla="*/ 68 h 327"/>
                <a:gd name="T84" fmla="*/ 156 w 226"/>
                <a:gd name="T85" fmla="*/ 41 h 327"/>
                <a:gd name="T86" fmla="*/ 147 w 226"/>
                <a:gd name="T87" fmla="*/ 17 h 327"/>
                <a:gd name="T88" fmla="*/ 146 w 226"/>
                <a:gd name="T89" fmla="*/ 4 h 327"/>
                <a:gd name="T90" fmla="*/ 163 w 226"/>
                <a:gd name="T91" fmla="*/ 3 h 327"/>
                <a:gd name="T92" fmla="*/ 175 w 226"/>
                <a:gd name="T93" fmla="*/ 10 h 327"/>
                <a:gd name="T94" fmla="*/ 186 w 226"/>
                <a:gd name="T95" fmla="*/ 20 h 327"/>
                <a:gd name="T96" fmla="*/ 196 w 226"/>
                <a:gd name="T97" fmla="*/ 24 h 327"/>
                <a:gd name="T98" fmla="*/ 209 w 226"/>
                <a:gd name="T99" fmla="*/ 32 h 327"/>
                <a:gd name="T100" fmla="*/ 207 w 226"/>
                <a:gd name="T101" fmla="*/ 47 h 327"/>
                <a:gd name="T102" fmla="*/ 217 w 226"/>
                <a:gd name="T103" fmla="*/ 42 h 327"/>
                <a:gd name="T104" fmla="*/ 226 w 226"/>
                <a:gd name="T105" fmla="*/ 29 h 327"/>
                <a:gd name="T106" fmla="*/ 221 w 226"/>
                <a:gd name="T107" fmla="*/ 22 h 327"/>
                <a:gd name="T108" fmla="*/ 216 w 226"/>
                <a:gd name="T109" fmla="*/ 17 h 327"/>
                <a:gd name="T110" fmla="*/ 208 w 226"/>
                <a:gd name="T111" fmla="*/ 11 h 327"/>
                <a:gd name="T112" fmla="*/ 195 w 226"/>
                <a:gd name="T113" fmla="*/ 7 h 327"/>
                <a:gd name="T114" fmla="*/ 180 w 226"/>
                <a:gd name="T115" fmla="*/ 5 h 327"/>
                <a:gd name="T116" fmla="*/ 166 w 226"/>
                <a:gd name="T117" fmla="*/ 2 h 327"/>
                <a:gd name="T118" fmla="*/ 152 w 226"/>
                <a:gd name="T119" fmla="*/ 0 h 327"/>
                <a:gd name="T120" fmla="*/ 140 w 226"/>
                <a:gd name="T121" fmla="*/ 2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6"/>
                <a:gd name="T184" fmla="*/ 0 h 327"/>
                <a:gd name="T185" fmla="*/ 226 w 226"/>
                <a:gd name="T186" fmla="*/ 327 h 3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6" h="327">
                  <a:moveTo>
                    <a:pt x="140" y="4"/>
                  </a:moveTo>
                  <a:lnTo>
                    <a:pt x="137" y="7"/>
                  </a:lnTo>
                  <a:lnTo>
                    <a:pt x="129" y="15"/>
                  </a:lnTo>
                  <a:lnTo>
                    <a:pt x="120" y="22"/>
                  </a:lnTo>
                  <a:lnTo>
                    <a:pt x="111" y="25"/>
                  </a:lnTo>
                  <a:lnTo>
                    <a:pt x="104" y="24"/>
                  </a:lnTo>
                  <a:lnTo>
                    <a:pt x="101" y="21"/>
                  </a:lnTo>
                  <a:lnTo>
                    <a:pt x="99" y="18"/>
                  </a:lnTo>
                  <a:lnTo>
                    <a:pt x="97" y="15"/>
                  </a:lnTo>
                  <a:lnTo>
                    <a:pt x="92" y="12"/>
                  </a:lnTo>
                  <a:lnTo>
                    <a:pt x="86" y="10"/>
                  </a:lnTo>
                  <a:lnTo>
                    <a:pt x="78" y="9"/>
                  </a:lnTo>
                  <a:lnTo>
                    <a:pt x="71" y="10"/>
                  </a:lnTo>
                  <a:lnTo>
                    <a:pt x="67" y="12"/>
                  </a:lnTo>
                  <a:lnTo>
                    <a:pt x="61" y="13"/>
                  </a:lnTo>
                  <a:lnTo>
                    <a:pt x="57" y="13"/>
                  </a:lnTo>
                  <a:lnTo>
                    <a:pt x="51" y="13"/>
                  </a:lnTo>
                  <a:lnTo>
                    <a:pt x="47" y="15"/>
                  </a:lnTo>
                  <a:lnTo>
                    <a:pt x="42" y="16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5" y="39"/>
                  </a:lnTo>
                  <a:lnTo>
                    <a:pt x="9" y="51"/>
                  </a:lnTo>
                  <a:lnTo>
                    <a:pt x="4" y="69"/>
                  </a:lnTo>
                  <a:lnTo>
                    <a:pt x="2" y="75"/>
                  </a:lnTo>
                  <a:lnTo>
                    <a:pt x="0" y="87"/>
                  </a:lnTo>
                  <a:lnTo>
                    <a:pt x="3" y="100"/>
                  </a:lnTo>
                  <a:lnTo>
                    <a:pt x="13" y="106"/>
                  </a:lnTo>
                  <a:lnTo>
                    <a:pt x="19" y="105"/>
                  </a:lnTo>
                  <a:lnTo>
                    <a:pt x="22" y="100"/>
                  </a:lnTo>
                  <a:lnTo>
                    <a:pt x="24" y="96"/>
                  </a:lnTo>
                  <a:lnTo>
                    <a:pt x="25" y="94"/>
                  </a:lnTo>
                  <a:lnTo>
                    <a:pt x="19" y="93"/>
                  </a:lnTo>
                  <a:lnTo>
                    <a:pt x="15" y="88"/>
                  </a:lnTo>
                  <a:lnTo>
                    <a:pt x="11" y="81"/>
                  </a:lnTo>
                  <a:lnTo>
                    <a:pt x="10" y="72"/>
                  </a:lnTo>
                  <a:lnTo>
                    <a:pt x="11" y="67"/>
                  </a:lnTo>
                  <a:lnTo>
                    <a:pt x="13" y="63"/>
                  </a:lnTo>
                  <a:lnTo>
                    <a:pt x="18" y="58"/>
                  </a:lnTo>
                  <a:lnTo>
                    <a:pt x="23" y="55"/>
                  </a:lnTo>
                  <a:lnTo>
                    <a:pt x="30" y="52"/>
                  </a:lnTo>
                  <a:lnTo>
                    <a:pt x="35" y="51"/>
                  </a:lnTo>
                  <a:lnTo>
                    <a:pt x="42" y="48"/>
                  </a:lnTo>
                  <a:lnTo>
                    <a:pt x="47" y="45"/>
                  </a:lnTo>
                  <a:lnTo>
                    <a:pt x="52" y="42"/>
                  </a:lnTo>
                  <a:lnTo>
                    <a:pt x="57" y="37"/>
                  </a:lnTo>
                  <a:lnTo>
                    <a:pt x="61" y="33"/>
                  </a:lnTo>
                  <a:lnTo>
                    <a:pt x="64" y="28"/>
                  </a:lnTo>
                  <a:lnTo>
                    <a:pt x="69" y="24"/>
                  </a:lnTo>
                  <a:lnTo>
                    <a:pt x="72" y="19"/>
                  </a:lnTo>
                  <a:lnTo>
                    <a:pt x="75" y="18"/>
                  </a:lnTo>
                  <a:lnTo>
                    <a:pt x="79" y="16"/>
                  </a:lnTo>
                  <a:lnTo>
                    <a:pt x="85" y="16"/>
                  </a:lnTo>
                  <a:lnTo>
                    <a:pt x="89" y="19"/>
                  </a:lnTo>
                  <a:lnTo>
                    <a:pt x="94" y="25"/>
                  </a:lnTo>
                  <a:lnTo>
                    <a:pt x="95" y="36"/>
                  </a:lnTo>
                  <a:lnTo>
                    <a:pt x="94" y="48"/>
                  </a:lnTo>
                  <a:lnTo>
                    <a:pt x="92" y="63"/>
                  </a:lnTo>
                  <a:lnTo>
                    <a:pt x="90" y="78"/>
                  </a:lnTo>
                  <a:lnTo>
                    <a:pt x="89" y="94"/>
                  </a:lnTo>
                  <a:lnTo>
                    <a:pt x="89" y="105"/>
                  </a:lnTo>
                  <a:lnTo>
                    <a:pt x="91" y="117"/>
                  </a:lnTo>
                  <a:lnTo>
                    <a:pt x="94" y="130"/>
                  </a:lnTo>
                  <a:lnTo>
                    <a:pt x="98" y="144"/>
                  </a:lnTo>
                  <a:lnTo>
                    <a:pt x="102" y="160"/>
                  </a:lnTo>
                  <a:lnTo>
                    <a:pt x="108" y="177"/>
                  </a:lnTo>
                  <a:lnTo>
                    <a:pt x="114" y="192"/>
                  </a:lnTo>
                  <a:lnTo>
                    <a:pt x="122" y="208"/>
                  </a:lnTo>
                  <a:lnTo>
                    <a:pt x="128" y="231"/>
                  </a:lnTo>
                  <a:lnTo>
                    <a:pt x="130" y="262"/>
                  </a:lnTo>
                  <a:lnTo>
                    <a:pt x="130" y="295"/>
                  </a:lnTo>
                  <a:lnTo>
                    <a:pt x="129" y="318"/>
                  </a:lnTo>
                  <a:lnTo>
                    <a:pt x="138" y="327"/>
                  </a:lnTo>
                  <a:lnTo>
                    <a:pt x="138" y="324"/>
                  </a:lnTo>
                  <a:lnTo>
                    <a:pt x="139" y="315"/>
                  </a:lnTo>
                  <a:lnTo>
                    <a:pt x="140" y="303"/>
                  </a:lnTo>
                  <a:lnTo>
                    <a:pt x="140" y="291"/>
                  </a:lnTo>
                  <a:lnTo>
                    <a:pt x="138" y="273"/>
                  </a:lnTo>
                  <a:lnTo>
                    <a:pt x="136" y="249"/>
                  </a:lnTo>
                  <a:lnTo>
                    <a:pt x="134" y="223"/>
                  </a:lnTo>
                  <a:lnTo>
                    <a:pt x="134" y="205"/>
                  </a:lnTo>
                  <a:lnTo>
                    <a:pt x="139" y="187"/>
                  </a:lnTo>
                  <a:lnTo>
                    <a:pt x="148" y="159"/>
                  </a:lnTo>
                  <a:lnTo>
                    <a:pt x="154" y="127"/>
                  </a:lnTo>
                  <a:lnTo>
                    <a:pt x="156" y="96"/>
                  </a:lnTo>
                  <a:lnTo>
                    <a:pt x="152" y="66"/>
                  </a:lnTo>
                  <a:lnTo>
                    <a:pt x="147" y="39"/>
                  </a:lnTo>
                  <a:lnTo>
                    <a:pt x="143" y="18"/>
                  </a:lnTo>
                  <a:lnTo>
                    <a:pt x="146" y="9"/>
                  </a:lnTo>
                  <a:lnTo>
                    <a:pt x="154" y="7"/>
                  </a:lnTo>
                  <a:lnTo>
                    <a:pt x="163" y="7"/>
                  </a:lnTo>
                  <a:lnTo>
                    <a:pt x="170" y="12"/>
                  </a:lnTo>
                  <a:lnTo>
                    <a:pt x="175" y="22"/>
                  </a:lnTo>
                  <a:lnTo>
                    <a:pt x="179" y="34"/>
                  </a:lnTo>
                  <a:lnTo>
                    <a:pt x="186" y="45"/>
                  </a:lnTo>
                  <a:lnTo>
                    <a:pt x="192" y="52"/>
                  </a:lnTo>
                  <a:lnTo>
                    <a:pt x="196" y="57"/>
                  </a:lnTo>
                  <a:lnTo>
                    <a:pt x="202" y="63"/>
                  </a:lnTo>
                  <a:lnTo>
                    <a:pt x="209" y="76"/>
                  </a:lnTo>
                  <a:lnTo>
                    <a:pt x="213" y="93"/>
                  </a:lnTo>
                  <a:lnTo>
                    <a:pt x="207" y="111"/>
                  </a:lnTo>
                  <a:lnTo>
                    <a:pt x="210" y="108"/>
                  </a:lnTo>
                  <a:lnTo>
                    <a:pt x="217" y="100"/>
                  </a:lnTo>
                  <a:lnTo>
                    <a:pt x="222" y="87"/>
                  </a:lnTo>
                  <a:lnTo>
                    <a:pt x="226" y="66"/>
                  </a:lnTo>
                  <a:lnTo>
                    <a:pt x="225" y="57"/>
                  </a:lnTo>
                  <a:lnTo>
                    <a:pt x="221" y="51"/>
                  </a:lnTo>
                  <a:lnTo>
                    <a:pt x="218" y="45"/>
                  </a:lnTo>
                  <a:lnTo>
                    <a:pt x="216" y="40"/>
                  </a:lnTo>
                  <a:lnTo>
                    <a:pt x="213" y="34"/>
                  </a:lnTo>
                  <a:lnTo>
                    <a:pt x="208" y="25"/>
                  </a:lnTo>
                  <a:lnTo>
                    <a:pt x="202" y="19"/>
                  </a:lnTo>
                  <a:lnTo>
                    <a:pt x="195" y="16"/>
                  </a:lnTo>
                  <a:lnTo>
                    <a:pt x="188" y="15"/>
                  </a:lnTo>
                  <a:lnTo>
                    <a:pt x="180" y="12"/>
                  </a:lnTo>
                  <a:lnTo>
                    <a:pt x="173" y="7"/>
                  </a:lnTo>
                  <a:lnTo>
                    <a:pt x="166" y="4"/>
                  </a:lnTo>
                  <a:lnTo>
                    <a:pt x="159" y="1"/>
                  </a:lnTo>
                  <a:lnTo>
                    <a:pt x="152" y="0"/>
                  </a:lnTo>
                  <a:lnTo>
                    <a:pt x="146" y="1"/>
                  </a:lnTo>
                  <a:lnTo>
                    <a:pt x="14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3" name="Freeform 9"/>
            <p:cNvSpPr>
              <a:spLocks noChangeArrowheads="1"/>
            </p:cNvSpPr>
            <p:nvPr/>
          </p:nvSpPr>
          <p:spPr bwMode="auto">
            <a:xfrm>
              <a:off x="85" y="542"/>
              <a:ext cx="499" cy="339"/>
            </a:xfrm>
            <a:custGeom>
              <a:avLst/>
              <a:gdLst>
                <a:gd name="T0" fmla="*/ 359 w 499"/>
                <a:gd name="T1" fmla="*/ 87 h 448"/>
                <a:gd name="T2" fmla="*/ 364 w 499"/>
                <a:gd name="T3" fmla="*/ 91 h 448"/>
                <a:gd name="T4" fmla="*/ 392 w 499"/>
                <a:gd name="T5" fmla="*/ 86 h 448"/>
                <a:gd name="T6" fmla="*/ 412 w 499"/>
                <a:gd name="T7" fmla="*/ 81 h 448"/>
                <a:gd name="T8" fmla="*/ 431 w 499"/>
                <a:gd name="T9" fmla="*/ 76 h 448"/>
                <a:gd name="T10" fmla="*/ 475 w 499"/>
                <a:gd name="T11" fmla="*/ 76 h 448"/>
                <a:gd name="T12" fmla="*/ 494 w 499"/>
                <a:gd name="T13" fmla="*/ 96 h 448"/>
                <a:gd name="T14" fmla="*/ 492 w 499"/>
                <a:gd name="T15" fmla="*/ 115 h 448"/>
                <a:gd name="T16" fmla="*/ 498 w 499"/>
                <a:gd name="T17" fmla="*/ 131 h 448"/>
                <a:gd name="T18" fmla="*/ 479 w 499"/>
                <a:gd name="T19" fmla="*/ 142 h 448"/>
                <a:gd name="T20" fmla="*/ 462 w 499"/>
                <a:gd name="T21" fmla="*/ 141 h 448"/>
                <a:gd name="T22" fmla="*/ 444 w 499"/>
                <a:gd name="T23" fmla="*/ 155 h 448"/>
                <a:gd name="T24" fmla="*/ 408 w 499"/>
                <a:gd name="T25" fmla="*/ 163 h 448"/>
                <a:gd name="T26" fmla="*/ 376 w 499"/>
                <a:gd name="T27" fmla="*/ 170 h 448"/>
                <a:gd name="T28" fmla="*/ 351 w 499"/>
                <a:gd name="T29" fmla="*/ 179 h 448"/>
                <a:gd name="T30" fmla="*/ 333 w 499"/>
                <a:gd name="T31" fmla="*/ 176 h 448"/>
                <a:gd name="T32" fmla="*/ 316 w 499"/>
                <a:gd name="T33" fmla="*/ 182 h 448"/>
                <a:gd name="T34" fmla="*/ 302 w 499"/>
                <a:gd name="T35" fmla="*/ 186 h 448"/>
                <a:gd name="T36" fmla="*/ 281 w 499"/>
                <a:gd name="T37" fmla="*/ 183 h 448"/>
                <a:gd name="T38" fmla="*/ 252 w 499"/>
                <a:gd name="T39" fmla="*/ 193 h 448"/>
                <a:gd name="T40" fmla="*/ 229 w 499"/>
                <a:gd name="T41" fmla="*/ 189 h 448"/>
                <a:gd name="T42" fmla="*/ 201 w 499"/>
                <a:gd name="T43" fmla="*/ 188 h 448"/>
                <a:gd name="T44" fmla="*/ 183 w 499"/>
                <a:gd name="T45" fmla="*/ 173 h 448"/>
                <a:gd name="T46" fmla="*/ 150 w 499"/>
                <a:gd name="T47" fmla="*/ 173 h 448"/>
                <a:gd name="T48" fmla="*/ 117 w 499"/>
                <a:gd name="T49" fmla="*/ 170 h 448"/>
                <a:gd name="T50" fmla="*/ 112 w 499"/>
                <a:gd name="T51" fmla="*/ 157 h 448"/>
                <a:gd name="T52" fmla="*/ 99 w 499"/>
                <a:gd name="T53" fmla="*/ 143 h 448"/>
                <a:gd name="T54" fmla="*/ 92 w 499"/>
                <a:gd name="T55" fmla="*/ 135 h 448"/>
                <a:gd name="T56" fmla="*/ 58 w 499"/>
                <a:gd name="T57" fmla="*/ 138 h 448"/>
                <a:gd name="T58" fmla="*/ 18 w 499"/>
                <a:gd name="T59" fmla="*/ 126 h 448"/>
                <a:gd name="T60" fmla="*/ 14 w 499"/>
                <a:gd name="T61" fmla="*/ 106 h 448"/>
                <a:gd name="T62" fmla="*/ 8 w 499"/>
                <a:gd name="T63" fmla="*/ 90 h 448"/>
                <a:gd name="T64" fmla="*/ 22 w 499"/>
                <a:gd name="T65" fmla="*/ 79 h 448"/>
                <a:gd name="T66" fmla="*/ 6 w 499"/>
                <a:gd name="T67" fmla="*/ 55 h 448"/>
                <a:gd name="T68" fmla="*/ 32 w 499"/>
                <a:gd name="T69" fmla="*/ 52 h 448"/>
                <a:gd name="T70" fmla="*/ 58 w 499"/>
                <a:gd name="T71" fmla="*/ 39 h 448"/>
                <a:gd name="T72" fmla="*/ 72 w 499"/>
                <a:gd name="T73" fmla="*/ 46 h 448"/>
                <a:gd name="T74" fmla="*/ 92 w 499"/>
                <a:gd name="T75" fmla="*/ 29 h 448"/>
                <a:gd name="T76" fmla="*/ 128 w 499"/>
                <a:gd name="T77" fmla="*/ 24 h 448"/>
                <a:gd name="T78" fmla="*/ 153 w 499"/>
                <a:gd name="T79" fmla="*/ 36 h 448"/>
                <a:gd name="T80" fmla="*/ 177 w 499"/>
                <a:gd name="T81" fmla="*/ 47 h 448"/>
                <a:gd name="T82" fmla="*/ 189 w 499"/>
                <a:gd name="T83" fmla="*/ 46 h 448"/>
                <a:gd name="T84" fmla="*/ 211 w 499"/>
                <a:gd name="T85" fmla="*/ 17 h 448"/>
                <a:gd name="T86" fmla="*/ 247 w 499"/>
                <a:gd name="T87" fmla="*/ 11 h 448"/>
                <a:gd name="T88" fmla="*/ 268 w 499"/>
                <a:gd name="T89" fmla="*/ 8 h 448"/>
                <a:gd name="T90" fmla="*/ 305 w 499"/>
                <a:gd name="T91" fmla="*/ 0 h 448"/>
                <a:gd name="T92" fmla="*/ 327 w 499"/>
                <a:gd name="T93" fmla="*/ 6 h 448"/>
                <a:gd name="T94" fmla="*/ 336 w 499"/>
                <a:gd name="T95" fmla="*/ 20 h 448"/>
                <a:gd name="T96" fmla="*/ 364 w 499"/>
                <a:gd name="T97" fmla="*/ 14 h 448"/>
                <a:gd name="T98" fmla="*/ 397 w 499"/>
                <a:gd name="T99" fmla="*/ 11 h 448"/>
                <a:gd name="T100" fmla="*/ 400 w 499"/>
                <a:gd name="T101" fmla="*/ 27 h 448"/>
                <a:gd name="T102" fmla="*/ 407 w 499"/>
                <a:gd name="T103" fmla="*/ 41 h 448"/>
                <a:gd name="T104" fmla="*/ 418 w 499"/>
                <a:gd name="T105" fmla="*/ 64 h 448"/>
                <a:gd name="T106" fmla="*/ 406 w 499"/>
                <a:gd name="T107" fmla="*/ 70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9"/>
                <a:gd name="T163" fmla="*/ 0 h 448"/>
                <a:gd name="T164" fmla="*/ 499 w 499"/>
                <a:gd name="T165" fmla="*/ 448 h 4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9" h="448">
                  <a:moveTo>
                    <a:pt x="381" y="174"/>
                  </a:moveTo>
                  <a:lnTo>
                    <a:pt x="379" y="175"/>
                  </a:lnTo>
                  <a:lnTo>
                    <a:pt x="375" y="180"/>
                  </a:lnTo>
                  <a:lnTo>
                    <a:pt x="367" y="189"/>
                  </a:lnTo>
                  <a:lnTo>
                    <a:pt x="359" y="201"/>
                  </a:lnTo>
                  <a:lnTo>
                    <a:pt x="353" y="211"/>
                  </a:lnTo>
                  <a:lnTo>
                    <a:pt x="354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4" y="210"/>
                  </a:lnTo>
                  <a:lnTo>
                    <a:pt x="370" y="207"/>
                  </a:lnTo>
                  <a:lnTo>
                    <a:pt x="376" y="204"/>
                  </a:lnTo>
                  <a:lnTo>
                    <a:pt x="381" y="202"/>
                  </a:lnTo>
                  <a:lnTo>
                    <a:pt x="387" y="201"/>
                  </a:lnTo>
                  <a:lnTo>
                    <a:pt x="392" y="199"/>
                  </a:lnTo>
                  <a:lnTo>
                    <a:pt x="397" y="198"/>
                  </a:lnTo>
                  <a:lnTo>
                    <a:pt x="400" y="198"/>
                  </a:lnTo>
                  <a:lnTo>
                    <a:pt x="405" y="195"/>
                  </a:lnTo>
                  <a:lnTo>
                    <a:pt x="410" y="190"/>
                  </a:lnTo>
                  <a:lnTo>
                    <a:pt x="412" y="186"/>
                  </a:lnTo>
                  <a:lnTo>
                    <a:pt x="413" y="184"/>
                  </a:lnTo>
                  <a:lnTo>
                    <a:pt x="416" y="183"/>
                  </a:lnTo>
                  <a:lnTo>
                    <a:pt x="420" y="180"/>
                  </a:lnTo>
                  <a:lnTo>
                    <a:pt x="426" y="178"/>
                  </a:lnTo>
                  <a:lnTo>
                    <a:pt x="431" y="177"/>
                  </a:lnTo>
                  <a:lnTo>
                    <a:pt x="439" y="175"/>
                  </a:lnTo>
                  <a:lnTo>
                    <a:pt x="445" y="175"/>
                  </a:lnTo>
                  <a:lnTo>
                    <a:pt x="453" y="174"/>
                  </a:lnTo>
                  <a:lnTo>
                    <a:pt x="459" y="174"/>
                  </a:lnTo>
                  <a:lnTo>
                    <a:pt x="475" y="175"/>
                  </a:lnTo>
                  <a:lnTo>
                    <a:pt x="485" y="181"/>
                  </a:lnTo>
                  <a:lnTo>
                    <a:pt x="492" y="190"/>
                  </a:lnTo>
                  <a:lnTo>
                    <a:pt x="495" y="201"/>
                  </a:lnTo>
                  <a:lnTo>
                    <a:pt x="495" y="211"/>
                  </a:lnTo>
                  <a:lnTo>
                    <a:pt x="494" y="222"/>
                  </a:lnTo>
                  <a:lnTo>
                    <a:pt x="492" y="231"/>
                  </a:lnTo>
                  <a:lnTo>
                    <a:pt x="489" y="237"/>
                  </a:lnTo>
                  <a:lnTo>
                    <a:pt x="486" y="247"/>
                  </a:lnTo>
                  <a:lnTo>
                    <a:pt x="489" y="256"/>
                  </a:lnTo>
                  <a:lnTo>
                    <a:pt x="492" y="265"/>
                  </a:lnTo>
                  <a:lnTo>
                    <a:pt x="496" y="271"/>
                  </a:lnTo>
                  <a:lnTo>
                    <a:pt x="498" y="277"/>
                  </a:lnTo>
                  <a:lnTo>
                    <a:pt x="499" y="285"/>
                  </a:lnTo>
                  <a:lnTo>
                    <a:pt x="499" y="294"/>
                  </a:lnTo>
                  <a:lnTo>
                    <a:pt x="498" y="303"/>
                  </a:lnTo>
                  <a:lnTo>
                    <a:pt x="496" y="310"/>
                  </a:lnTo>
                  <a:lnTo>
                    <a:pt x="494" y="318"/>
                  </a:lnTo>
                  <a:lnTo>
                    <a:pt x="491" y="322"/>
                  </a:lnTo>
                  <a:lnTo>
                    <a:pt x="485" y="327"/>
                  </a:lnTo>
                  <a:lnTo>
                    <a:pt x="479" y="327"/>
                  </a:lnTo>
                  <a:lnTo>
                    <a:pt x="472" y="324"/>
                  </a:lnTo>
                  <a:lnTo>
                    <a:pt x="466" y="319"/>
                  </a:lnTo>
                  <a:lnTo>
                    <a:pt x="462" y="318"/>
                  </a:lnTo>
                  <a:lnTo>
                    <a:pt x="460" y="321"/>
                  </a:lnTo>
                  <a:lnTo>
                    <a:pt x="462" y="325"/>
                  </a:lnTo>
                  <a:lnTo>
                    <a:pt x="464" y="333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4" y="357"/>
                  </a:lnTo>
                  <a:lnTo>
                    <a:pt x="444" y="358"/>
                  </a:lnTo>
                  <a:lnTo>
                    <a:pt x="436" y="358"/>
                  </a:lnTo>
                  <a:lnTo>
                    <a:pt x="429" y="357"/>
                  </a:lnTo>
                  <a:lnTo>
                    <a:pt x="423" y="360"/>
                  </a:lnTo>
                  <a:lnTo>
                    <a:pt x="415" y="366"/>
                  </a:lnTo>
                  <a:lnTo>
                    <a:pt x="408" y="376"/>
                  </a:lnTo>
                  <a:lnTo>
                    <a:pt x="400" y="385"/>
                  </a:lnTo>
                  <a:lnTo>
                    <a:pt x="390" y="387"/>
                  </a:lnTo>
                  <a:lnTo>
                    <a:pt x="384" y="387"/>
                  </a:lnTo>
                  <a:lnTo>
                    <a:pt x="380" y="385"/>
                  </a:lnTo>
                  <a:lnTo>
                    <a:pt x="376" y="391"/>
                  </a:lnTo>
                  <a:lnTo>
                    <a:pt x="372" y="397"/>
                  </a:lnTo>
                  <a:lnTo>
                    <a:pt x="366" y="403"/>
                  </a:lnTo>
                  <a:lnTo>
                    <a:pt x="361" y="408"/>
                  </a:lnTo>
                  <a:lnTo>
                    <a:pt x="357" y="412"/>
                  </a:lnTo>
                  <a:lnTo>
                    <a:pt x="351" y="414"/>
                  </a:lnTo>
                  <a:lnTo>
                    <a:pt x="348" y="417"/>
                  </a:lnTo>
                  <a:lnTo>
                    <a:pt x="345" y="417"/>
                  </a:lnTo>
                  <a:lnTo>
                    <a:pt x="340" y="415"/>
                  </a:lnTo>
                  <a:lnTo>
                    <a:pt x="337" y="411"/>
                  </a:lnTo>
                  <a:lnTo>
                    <a:pt x="333" y="406"/>
                  </a:lnTo>
                  <a:lnTo>
                    <a:pt x="327" y="405"/>
                  </a:lnTo>
                  <a:lnTo>
                    <a:pt x="324" y="408"/>
                  </a:lnTo>
                  <a:lnTo>
                    <a:pt x="322" y="412"/>
                  </a:lnTo>
                  <a:lnTo>
                    <a:pt x="320" y="417"/>
                  </a:lnTo>
                  <a:lnTo>
                    <a:pt x="316" y="420"/>
                  </a:lnTo>
                  <a:lnTo>
                    <a:pt x="312" y="423"/>
                  </a:lnTo>
                  <a:lnTo>
                    <a:pt x="310" y="426"/>
                  </a:lnTo>
                  <a:lnTo>
                    <a:pt x="308" y="430"/>
                  </a:lnTo>
                  <a:lnTo>
                    <a:pt x="307" y="432"/>
                  </a:lnTo>
                  <a:lnTo>
                    <a:pt x="302" y="429"/>
                  </a:lnTo>
                  <a:lnTo>
                    <a:pt x="297" y="427"/>
                  </a:lnTo>
                  <a:lnTo>
                    <a:pt x="293" y="426"/>
                  </a:lnTo>
                  <a:lnTo>
                    <a:pt x="288" y="424"/>
                  </a:lnTo>
                  <a:lnTo>
                    <a:pt x="284" y="423"/>
                  </a:lnTo>
                  <a:lnTo>
                    <a:pt x="281" y="423"/>
                  </a:lnTo>
                  <a:lnTo>
                    <a:pt x="276" y="424"/>
                  </a:lnTo>
                  <a:lnTo>
                    <a:pt x="272" y="427"/>
                  </a:lnTo>
                  <a:lnTo>
                    <a:pt x="269" y="430"/>
                  </a:lnTo>
                  <a:lnTo>
                    <a:pt x="261" y="438"/>
                  </a:lnTo>
                  <a:lnTo>
                    <a:pt x="252" y="445"/>
                  </a:lnTo>
                  <a:lnTo>
                    <a:pt x="243" y="448"/>
                  </a:lnTo>
                  <a:lnTo>
                    <a:pt x="236" y="447"/>
                  </a:lnTo>
                  <a:lnTo>
                    <a:pt x="233" y="444"/>
                  </a:lnTo>
                  <a:lnTo>
                    <a:pt x="231" y="441"/>
                  </a:lnTo>
                  <a:lnTo>
                    <a:pt x="229" y="438"/>
                  </a:lnTo>
                  <a:lnTo>
                    <a:pt x="224" y="435"/>
                  </a:lnTo>
                  <a:lnTo>
                    <a:pt x="218" y="433"/>
                  </a:lnTo>
                  <a:lnTo>
                    <a:pt x="210" y="432"/>
                  </a:lnTo>
                  <a:lnTo>
                    <a:pt x="203" y="433"/>
                  </a:lnTo>
                  <a:lnTo>
                    <a:pt x="201" y="433"/>
                  </a:lnTo>
                  <a:lnTo>
                    <a:pt x="194" y="430"/>
                  </a:lnTo>
                  <a:lnTo>
                    <a:pt x="189" y="424"/>
                  </a:lnTo>
                  <a:lnTo>
                    <a:pt x="187" y="411"/>
                  </a:lnTo>
                  <a:lnTo>
                    <a:pt x="186" y="403"/>
                  </a:lnTo>
                  <a:lnTo>
                    <a:pt x="183" y="399"/>
                  </a:lnTo>
                  <a:lnTo>
                    <a:pt x="178" y="397"/>
                  </a:lnTo>
                  <a:lnTo>
                    <a:pt x="173" y="396"/>
                  </a:lnTo>
                  <a:lnTo>
                    <a:pt x="165" y="396"/>
                  </a:lnTo>
                  <a:lnTo>
                    <a:pt x="157" y="397"/>
                  </a:lnTo>
                  <a:lnTo>
                    <a:pt x="150" y="399"/>
                  </a:lnTo>
                  <a:lnTo>
                    <a:pt x="142" y="400"/>
                  </a:lnTo>
                  <a:lnTo>
                    <a:pt x="135" y="400"/>
                  </a:lnTo>
                  <a:lnTo>
                    <a:pt x="128" y="399"/>
                  </a:lnTo>
                  <a:lnTo>
                    <a:pt x="123" y="396"/>
                  </a:lnTo>
                  <a:lnTo>
                    <a:pt x="117" y="391"/>
                  </a:lnTo>
                  <a:lnTo>
                    <a:pt x="114" y="387"/>
                  </a:lnTo>
                  <a:lnTo>
                    <a:pt x="112" y="381"/>
                  </a:lnTo>
                  <a:lnTo>
                    <a:pt x="111" y="376"/>
                  </a:lnTo>
                  <a:lnTo>
                    <a:pt x="111" y="372"/>
                  </a:lnTo>
                  <a:lnTo>
                    <a:pt x="112" y="364"/>
                  </a:lnTo>
                  <a:lnTo>
                    <a:pt x="111" y="358"/>
                  </a:lnTo>
                  <a:lnTo>
                    <a:pt x="110" y="354"/>
                  </a:lnTo>
                  <a:lnTo>
                    <a:pt x="106" y="351"/>
                  </a:lnTo>
                  <a:lnTo>
                    <a:pt x="100" y="340"/>
                  </a:lnTo>
                  <a:lnTo>
                    <a:pt x="99" y="330"/>
                  </a:lnTo>
                  <a:lnTo>
                    <a:pt x="101" y="322"/>
                  </a:lnTo>
                  <a:lnTo>
                    <a:pt x="102" y="319"/>
                  </a:lnTo>
                  <a:lnTo>
                    <a:pt x="101" y="313"/>
                  </a:lnTo>
                  <a:lnTo>
                    <a:pt x="98" y="310"/>
                  </a:lnTo>
                  <a:lnTo>
                    <a:pt x="92" y="310"/>
                  </a:lnTo>
                  <a:lnTo>
                    <a:pt x="86" y="310"/>
                  </a:lnTo>
                  <a:lnTo>
                    <a:pt x="78" y="313"/>
                  </a:lnTo>
                  <a:lnTo>
                    <a:pt x="71" y="315"/>
                  </a:lnTo>
                  <a:lnTo>
                    <a:pt x="63" y="316"/>
                  </a:lnTo>
                  <a:lnTo>
                    <a:pt x="58" y="318"/>
                  </a:lnTo>
                  <a:lnTo>
                    <a:pt x="45" y="318"/>
                  </a:lnTo>
                  <a:lnTo>
                    <a:pt x="35" y="313"/>
                  </a:lnTo>
                  <a:lnTo>
                    <a:pt x="27" y="307"/>
                  </a:lnTo>
                  <a:lnTo>
                    <a:pt x="21" y="298"/>
                  </a:lnTo>
                  <a:lnTo>
                    <a:pt x="18" y="289"/>
                  </a:lnTo>
                  <a:lnTo>
                    <a:pt x="16" y="279"/>
                  </a:lnTo>
                  <a:lnTo>
                    <a:pt x="14" y="270"/>
                  </a:lnTo>
                  <a:lnTo>
                    <a:pt x="16" y="262"/>
                  </a:lnTo>
                  <a:lnTo>
                    <a:pt x="17" y="252"/>
                  </a:lnTo>
                  <a:lnTo>
                    <a:pt x="14" y="244"/>
                  </a:lnTo>
                  <a:lnTo>
                    <a:pt x="9" y="238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3" y="213"/>
                  </a:lnTo>
                  <a:lnTo>
                    <a:pt x="8" y="207"/>
                  </a:lnTo>
                  <a:lnTo>
                    <a:pt x="12" y="201"/>
                  </a:lnTo>
                  <a:lnTo>
                    <a:pt x="17" y="196"/>
                  </a:lnTo>
                  <a:lnTo>
                    <a:pt x="21" y="192"/>
                  </a:lnTo>
                  <a:lnTo>
                    <a:pt x="23" y="187"/>
                  </a:lnTo>
                  <a:lnTo>
                    <a:pt x="22" y="181"/>
                  </a:lnTo>
                  <a:lnTo>
                    <a:pt x="17" y="174"/>
                  </a:lnTo>
                  <a:lnTo>
                    <a:pt x="11" y="166"/>
                  </a:lnTo>
                  <a:lnTo>
                    <a:pt x="6" y="156"/>
                  </a:lnTo>
                  <a:lnTo>
                    <a:pt x="3" y="141"/>
                  </a:lnTo>
                  <a:lnTo>
                    <a:pt x="6" y="127"/>
                  </a:lnTo>
                  <a:lnTo>
                    <a:pt x="12" y="118"/>
                  </a:lnTo>
                  <a:lnTo>
                    <a:pt x="20" y="114"/>
                  </a:lnTo>
                  <a:lnTo>
                    <a:pt x="24" y="115"/>
                  </a:lnTo>
                  <a:lnTo>
                    <a:pt x="27" y="118"/>
                  </a:lnTo>
                  <a:lnTo>
                    <a:pt x="32" y="120"/>
                  </a:lnTo>
                  <a:lnTo>
                    <a:pt x="35" y="117"/>
                  </a:lnTo>
                  <a:lnTo>
                    <a:pt x="38" y="109"/>
                  </a:lnTo>
                  <a:lnTo>
                    <a:pt x="44" y="100"/>
                  </a:lnTo>
                  <a:lnTo>
                    <a:pt x="51" y="93"/>
                  </a:lnTo>
                  <a:lnTo>
                    <a:pt x="58" y="91"/>
                  </a:lnTo>
                  <a:lnTo>
                    <a:pt x="61" y="97"/>
                  </a:lnTo>
                  <a:lnTo>
                    <a:pt x="62" y="105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72" y="106"/>
                  </a:lnTo>
                  <a:lnTo>
                    <a:pt x="75" y="102"/>
                  </a:lnTo>
                  <a:lnTo>
                    <a:pt x="77" y="93"/>
                  </a:lnTo>
                  <a:lnTo>
                    <a:pt x="79" y="81"/>
                  </a:lnTo>
                  <a:lnTo>
                    <a:pt x="89" y="69"/>
                  </a:lnTo>
                  <a:lnTo>
                    <a:pt x="92" y="66"/>
                  </a:lnTo>
                  <a:lnTo>
                    <a:pt x="98" y="63"/>
                  </a:lnTo>
                  <a:lnTo>
                    <a:pt x="104" y="58"/>
                  </a:lnTo>
                  <a:lnTo>
                    <a:pt x="115" y="54"/>
                  </a:lnTo>
                  <a:lnTo>
                    <a:pt x="122" y="54"/>
                  </a:lnTo>
                  <a:lnTo>
                    <a:pt x="128" y="55"/>
                  </a:lnTo>
                  <a:lnTo>
                    <a:pt x="135" y="61"/>
                  </a:lnTo>
                  <a:lnTo>
                    <a:pt x="141" y="66"/>
                  </a:lnTo>
                  <a:lnTo>
                    <a:pt x="147" y="73"/>
                  </a:lnTo>
                  <a:lnTo>
                    <a:pt x="151" y="78"/>
                  </a:lnTo>
                  <a:lnTo>
                    <a:pt x="153" y="82"/>
                  </a:lnTo>
                  <a:lnTo>
                    <a:pt x="154" y="84"/>
                  </a:lnTo>
                  <a:lnTo>
                    <a:pt x="160" y="85"/>
                  </a:lnTo>
                  <a:lnTo>
                    <a:pt x="166" y="91"/>
                  </a:lnTo>
                  <a:lnTo>
                    <a:pt x="171" y="99"/>
                  </a:lnTo>
                  <a:lnTo>
                    <a:pt x="177" y="108"/>
                  </a:lnTo>
                  <a:lnTo>
                    <a:pt x="181" y="117"/>
                  </a:lnTo>
                  <a:lnTo>
                    <a:pt x="184" y="124"/>
                  </a:lnTo>
                  <a:lnTo>
                    <a:pt x="187" y="130"/>
                  </a:lnTo>
                  <a:lnTo>
                    <a:pt x="188" y="132"/>
                  </a:lnTo>
                  <a:lnTo>
                    <a:pt x="189" y="106"/>
                  </a:lnTo>
                  <a:lnTo>
                    <a:pt x="192" y="85"/>
                  </a:lnTo>
                  <a:lnTo>
                    <a:pt x="196" y="69"/>
                  </a:lnTo>
                  <a:lnTo>
                    <a:pt x="201" y="55"/>
                  </a:lnTo>
                  <a:lnTo>
                    <a:pt x="206" y="45"/>
                  </a:lnTo>
                  <a:lnTo>
                    <a:pt x="211" y="39"/>
                  </a:lnTo>
                  <a:lnTo>
                    <a:pt x="217" y="33"/>
                  </a:lnTo>
                  <a:lnTo>
                    <a:pt x="222" y="28"/>
                  </a:lnTo>
                  <a:lnTo>
                    <a:pt x="232" y="22"/>
                  </a:lnTo>
                  <a:lnTo>
                    <a:pt x="241" y="22"/>
                  </a:lnTo>
                  <a:lnTo>
                    <a:pt x="247" y="25"/>
                  </a:lnTo>
                  <a:lnTo>
                    <a:pt x="252" y="28"/>
                  </a:lnTo>
                  <a:lnTo>
                    <a:pt x="254" y="28"/>
                  </a:lnTo>
                  <a:lnTo>
                    <a:pt x="257" y="27"/>
                  </a:lnTo>
                  <a:lnTo>
                    <a:pt x="262" y="22"/>
                  </a:lnTo>
                  <a:lnTo>
                    <a:pt x="268" y="18"/>
                  </a:lnTo>
                  <a:lnTo>
                    <a:pt x="274" y="13"/>
                  </a:lnTo>
                  <a:lnTo>
                    <a:pt x="281" y="9"/>
                  </a:lnTo>
                  <a:lnTo>
                    <a:pt x="288" y="4"/>
                  </a:lnTo>
                  <a:lnTo>
                    <a:pt x="297" y="1"/>
                  </a:lnTo>
                  <a:lnTo>
                    <a:pt x="305" y="0"/>
                  </a:lnTo>
                  <a:lnTo>
                    <a:pt x="311" y="1"/>
                  </a:lnTo>
                  <a:lnTo>
                    <a:pt x="316" y="4"/>
                  </a:lnTo>
                  <a:lnTo>
                    <a:pt x="321" y="7"/>
                  </a:lnTo>
                  <a:lnTo>
                    <a:pt x="324" y="10"/>
                  </a:lnTo>
                  <a:lnTo>
                    <a:pt x="327" y="15"/>
                  </a:lnTo>
                  <a:lnTo>
                    <a:pt x="328" y="19"/>
                  </a:lnTo>
                  <a:lnTo>
                    <a:pt x="329" y="22"/>
                  </a:lnTo>
                  <a:lnTo>
                    <a:pt x="331" y="28"/>
                  </a:lnTo>
                  <a:lnTo>
                    <a:pt x="332" y="37"/>
                  </a:lnTo>
                  <a:lnTo>
                    <a:pt x="336" y="45"/>
                  </a:lnTo>
                  <a:lnTo>
                    <a:pt x="344" y="49"/>
                  </a:lnTo>
                  <a:lnTo>
                    <a:pt x="350" y="48"/>
                  </a:lnTo>
                  <a:lnTo>
                    <a:pt x="354" y="42"/>
                  </a:lnTo>
                  <a:lnTo>
                    <a:pt x="358" y="36"/>
                  </a:lnTo>
                  <a:lnTo>
                    <a:pt x="364" y="33"/>
                  </a:lnTo>
                  <a:lnTo>
                    <a:pt x="372" y="31"/>
                  </a:lnTo>
                  <a:lnTo>
                    <a:pt x="376" y="28"/>
                  </a:lnTo>
                  <a:lnTo>
                    <a:pt x="380" y="25"/>
                  </a:lnTo>
                  <a:lnTo>
                    <a:pt x="388" y="24"/>
                  </a:lnTo>
                  <a:lnTo>
                    <a:pt x="397" y="27"/>
                  </a:lnTo>
                  <a:lnTo>
                    <a:pt x="402" y="34"/>
                  </a:lnTo>
                  <a:lnTo>
                    <a:pt x="405" y="45"/>
                  </a:lnTo>
                  <a:lnTo>
                    <a:pt x="404" y="54"/>
                  </a:lnTo>
                  <a:lnTo>
                    <a:pt x="402" y="58"/>
                  </a:lnTo>
                  <a:lnTo>
                    <a:pt x="400" y="64"/>
                  </a:lnTo>
                  <a:lnTo>
                    <a:pt x="399" y="70"/>
                  </a:lnTo>
                  <a:lnTo>
                    <a:pt x="400" y="75"/>
                  </a:lnTo>
                  <a:lnTo>
                    <a:pt x="403" y="79"/>
                  </a:lnTo>
                  <a:lnTo>
                    <a:pt x="406" y="87"/>
                  </a:lnTo>
                  <a:lnTo>
                    <a:pt x="407" y="94"/>
                  </a:lnTo>
                  <a:lnTo>
                    <a:pt x="402" y="100"/>
                  </a:lnTo>
                  <a:lnTo>
                    <a:pt x="399" y="108"/>
                  </a:lnTo>
                  <a:lnTo>
                    <a:pt x="403" y="121"/>
                  </a:lnTo>
                  <a:lnTo>
                    <a:pt x="412" y="136"/>
                  </a:lnTo>
                  <a:lnTo>
                    <a:pt x="418" y="148"/>
                  </a:lnTo>
                  <a:lnTo>
                    <a:pt x="418" y="150"/>
                  </a:lnTo>
                  <a:lnTo>
                    <a:pt x="419" y="153"/>
                  </a:lnTo>
                  <a:lnTo>
                    <a:pt x="417" y="157"/>
                  </a:lnTo>
                  <a:lnTo>
                    <a:pt x="413" y="160"/>
                  </a:lnTo>
                  <a:lnTo>
                    <a:pt x="406" y="162"/>
                  </a:lnTo>
                  <a:lnTo>
                    <a:pt x="398" y="165"/>
                  </a:lnTo>
                  <a:lnTo>
                    <a:pt x="389" y="168"/>
                  </a:lnTo>
                  <a:lnTo>
                    <a:pt x="381" y="17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4" name="Freeform 10"/>
            <p:cNvSpPr>
              <a:spLocks noChangeArrowheads="1"/>
            </p:cNvSpPr>
            <p:nvPr/>
          </p:nvSpPr>
          <p:spPr bwMode="auto">
            <a:xfrm>
              <a:off x="197" y="1082"/>
              <a:ext cx="238" cy="203"/>
            </a:xfrm>
            <a:custGeom>
              <a:avLst/>
              <a:gdLst>
                <a:gd name="T0" fmla="*/ 69 w 238"/>
                <a:gd name="T1" fmla="*/ 102 h 270"/>
                <a:gd name="T2" fmla="*/ 78 w 238"/>
                <a:gd name="T3" fmla="*/ 100 h 270"/>
                <a:gd name="T4" fmla="*/ 89 w 238"/>
                <a:gd name="T5" fmla="*/ 92 h 270"/>
                <a:gd name="T6" fmla="*/ 99 w 238"/>
                <a:gd name="T7" fmla="*/ 89 h 270"/>
                <a:gd name="T8" fmla="*/ 102 w 238"/>
                <a:gd name="T9" fmla="*/ 91 h 270"/>
                <a:gd name="T10" fmla="*/ 102 w 238"/>
                <a:gd name="T11" fmla="*/ 100 h 270"/>
                <a:gd name="T12" fmla="*/ 97 w 238"/>
                <a:gd name="T13" fmla="*/ 105 h 270"/>
                <a:gd name="T14" fmla="*/ 98 w 238"/>
                <a:gd name="T15" fmla="*/ 110 h 270"/>
                <a:gd name="T16" fmla="*/ 106 w 238"/>
                <a:gd name="T17" fmla="*/ 111 h 270"/>
                <a:gd name="T18" fmla="*/ 115 w 238"/>
                <a:gd name="T19" fmla="*/ 113 h 270"/>
                <a:gd name="T20" fmla="*/ 121 w 238"/>
                <a:gd name="T21" fmla="*/ 114 h 270"/>
                <a:gd name="T22" fmla="*/ 136 w 238"/>
                <a:gd name="T23" fmla="*/ 108 h 270"/>
                <a:gd name="T24" fmla="*/ 146 w 238"/>
                <a:gd name="T25" fmla="*/ 110 h 270"/>
                <a:gd name="T26" fmla="*/ 154 w 238"/>
                <a:gd name="T27" fmla="*/ 111 h 270"/>
                <a:gd name="T28" fmla="*/ 164 w 238"/>
                <a:gd name="T29" fmla="*/ 111 h 270"/>
                <a:gd name="T30" fmla="*/ 174 w 238"/>
                <a:gd name="T31" fmla="*/ 108 h 270"/>
                <a:gd name="T32" fmla="*/ 184 w 238"/>
                <a:gd name="T33" fmla="*/ 105 h 270"/>
                <a:gd name="T34" fmla="*/ 195 w 238"/>
                <a:gd name="T35" fmla="*/ 105 h 270"/>
                <a:gd name="T36" fmla="*/ 202 w 238"/>
                <a:gd name="T37" fmla="*/ 104 h 270"/>
                <a:gd name="T38" fmla="*/ 211 w 238"/>
                <a:gd name="T39" fmla="*/ 100 h 270"/>
                <a:gd name="T40" fmla="*/ 223 w 238"/>
                <a:gd name="T41" fmla="*/ 98 h 270"/>
                <a:gd name="T42" fmla="*/ 234 w 238"/>
                <a:gd name="T43" fmla="*/ 90 h 270"/>
                <a:gd name="T44" fmla="*/ 232 w 238"/>
                <a:gd name="T45" fmla="*/ 82 h 270"/>
                <a:gd name="T46" fmla="*/ 234 w 238"/>
                <a:gd name="T47" fmla="*/ 75 h 270"/>
                <a:gd name="T48" fmla="*/ 238 w 238"/>
                <a:gd name="T49" fmla="*/ 68 h 270"/>
                <a:gd name="T50" fmla="*/ 225 w 238"/>
                <a:gd name="T51" fmla="*/ 58 h 270"/>
                <a:gd name="T52" fmla="*/ 197 w 238"/>
                <a:gd name="T53" fmla="*/ 56 h 270"/>
                <a:gd name="T54" fmla="*/ 191 w 238"/>
                <a:gd name="T55" fmla="*/ 53 h 270"/>
                <a:gd name="T56" fmla="*/ 196 w 238"/>
                <a:gd name="T57" fmla="*/ 51 h 270"/>
                <a:gd name="T58" fmla="*/ 201 w 238"/>
                <a:gd name="T59" fmla="*/ 45 h 270"/>
                <a:gd name="T60" fmla="*/ 199 w 238"/>
                <a:gd name="T61" fmla="*/ 38 h 270"/>
                <a:gd name="T62" fmla="*/ 196 w 238"/>
                <a:gd name="T63" fmla="*/ 33 h 270"/>
                <a:gd name="T64" fmla="*/ 188 w 238"/>
                <a:gd name="T65" fmla="*/ 29 h 270"/>
                <a:gd name="T66" fmla="*/ 174 w 238"/>
                <a:gd name="T67" fmla="*/ 24 h 270"/>
                <a:gd name="T68" fmla="*/ 156 w 238"/>
                <a:gd name="T69" fmla="*/ 20 h 270"/>
                <a:gd name="T70" fmla="*/ 142 w 238"/>
                <a:gd name="T71" fmla="*/ 13 h 270"/>
                <a:gd name="T72" fmla="*/ 133 w 238"/>
                <a:gd name="T73" fmla="*/ 10 h 270"/>
                <a:gd name="T74" fmla="*/ 124 w 238"/>
                <a:gd name="T75" fmla="*/ 8 h 270"/>
                <a:gd name="T76" fmla="*/ 115 w 238"/>
                <a:gd name="T77" fmla="*/ 9 h 270"/>
                <a:gd name="T78" fmla="*/ 105 w 238"/>
                <a:gd name="T79" fmla="*/ 13 h 270"/>
                <a:gd name="T80" fmla="*/ 98 w 238"/>
                <a:gd name="T81" fmla="*/ 15 h 270"/>
                <a:gd name="T82" fmla="*/ 94 w 238"/>
                <a:gd name="T83" fmla="*/ 11 h 270"/>
                <a:gd name="T84" fmla="*/ 85 w 238"/>
                <a:gd name="T85" fmla="*/ 5 h 270"/>
                <a:gd name="T86" fmla="*/ 72 w 238"/>
                <a:gd name="T87" fmla="*/ 2 h 270"/>
                <a:gd name="T88" fmla="*/ 53 w 238"/>
                <a:gd name="T89" fmla="*/ 2 h 270"/>
                <a:gd name="T90" fmla="*/ 41 w 238"/>
                <a:gd name="T91" fmla="*/ 9 h 270"/>
                <a:gd name="T92" fmla="*/ 32 w 238"/>
                <a:gd name="T93" fmla="*/ 13 h 270"/>
                <a:gd name="T94" fmla="*/ 22 w 238"/>
                <a:gd name="T95" fmla="*/ 14 h 270"/>
                <a:gd name="T96" fmla="*/ 10 w 238"/>
                <a:gd name="T97" fmla="*/ 17 h 270"/>
                <a:gd name="T98" fmla="*/ 1 w 238"/>
                <a:gd name="T99" fmla="*/ 25 h 270"/>
                <a:gd name="T100" fmla="*/ 2 w 238"/>
                <a:gd name="T101" fmla="*/ 36 h 270"/>
                <a:gd name="T102" fmla="*/ 13 w 238"/>
                <a:gd name="T103" fmla="*/ 45 h 270"/>
                <a:gd name="T104" fmla="*/ 14 w 238"/>
                <a:gd name="T105" fmla="*/ 52 h 270"/>
                <a:gd name="T106" fmla="*/ 16 w 238"/>
                <a:gd name="T107" fmla="*/ 62 h 270"/>
                <a:gd name="T108" fmla="*/ 28 w 238"/>
                <a:gd name="T109" fmla="*/ 71 h 270"/>
                <a:gd name="T110" fmla="*/ 42 w 238"/>
                <a:gd name="T111" fmla="*/ 77 h 270"/>
                <a:gd name="T112" fmla="*/ 55 w 238"/>
                <a:gd name="T113" fmla="*/ 83 h 270"/>
                <a:gd name="T114" fmla="*/ 63 w 238"/>
                <a:gd name="T115" fmla="*/ 92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8"/>
                <a:gd name="T175" fmla="*/ 0 h 270"/>
                <a:gd name="T176" fmla="*/ 238 w 2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8" h="270">
                  <a:moveTo>
                    <a:pt x="64" y="231"/>
                  </a:moveTo>
                  <a:lnTo>
                    <a:pt x="69" y="238"/>
                  </a:lnTo>
                  <a:lnTo>
                    <a:pt x="74" y="240"/>
                  </a:lnTo>
                  <a:lnTo>
                    <a:pt x="78" y="235"/>
                  </a:lnTo>
                  <a:lnTo>
                    <a:pt x="83" y="226"/>
                  </a:lnTo>
                  <a:lnTo>
                    <a:pt x="89" y="217"/>
                  </a:lnTo>
                  <a:lnTo>
                    <a:pt x="95" y="213"/>
                  </a:lnTo>
                  <a:lnTo>
                    <a:pt x="99" y="210"/>
                  </a:lnTo>
                  <a:lnTo>
                    <a:pt x="102" y="210"/>
                  </a:lnTo>
                  <a:lnTo>
                    <a:pt x="102" y="214"/>
                  </a:lnTo>
                  <a:lnTo>
                    <a:pt x="103" y="225"/>
                  </a:lnTo>
                  <a:lnTo>
                    <a:pt x="102" y="235"/>
                  </a:lnTo>
                  <a:lnTo>
                    <a:pt x="99" y="241"/>
                  </a:lnTo>
                  <a:lnTo>
                    <a:pt x="97" y="246"/>
                  </a:lnTo>
                  <a:lnTo>
                    <a:pt x="96" y="252"/>
                  </a:lnTo>
                  <a:lnTo>
                    <a:pt x="98" y="258"/>
                  </a:lnTo>
                  <a:lnTo>
                    <a:pt x="103" y="261"/>
                  </a:lnTo>
                  <a:lnTo>
                    <a:pt x="106" y="261"/>
                  </a:lnTo>
                  <a:lnTo>
                    <a:pt x="110" y="262"/>
                  </a:lnTo>
                  <a:lnTo>
                    <a:pt x="115" y="265"/>
                  </a:lnTo>
                  <a:lnTo>
                    <a:pt x="118" y="270"/>
                  </a:lnTo>
                  <a:lnTo>
                    <a:pt x="121" y="267"/>
                  </a:lnTo>
                  <a:lnTo>
                    <a:pt x="128" y="261"/>
                  </a:lnTo>
                  <a:lnTo>
                    <a:pt x="136" y="256"/>
                  </a:lnTo>
                  <a:lnTo>
                    <a:pt x="143" y="256"/>
                  </a:lnTo>
                  <a:lnTo>
                    <a:pt x="146" y="258"/>
                  </a:lnTo>
                  <a:lnTo>
                    <a:pt x="149" y="259"/>
                  </a:lnTo>
                  <a:lnTo>
                    <a:pt x="154" y="259"/>
                  </a:lnTo>
                  <a:lnTo>
                    <a:pt x="159" y="259"/>
                  </a:lnTo>
                  <a:lnTo>
                    <a:pt x="164" y="259"/>
                  </a:lnTo>
                  <a:lnTo>
                    <a:pt x="170" y="259"/>
                  </a:lnTo>
                  <a:lnTo>
                    <a:pt x="174" y="256"/>
                  </a:lnTo>
                  <a:lnTo>
                    <a:pt x="177" y="253"/>
                  </a:lnTo>
                  <a:lnTo>
                    <a:pt x="184" y="247"/>
                  </a:lnTo>
                  <a:lnTo>
                    <a:pt x="189" y="246"/>
                  </a:lnTo>
                  <a:lnTo>
                    <a:pt x="195" y="247"/>
                  </a:lnTo>
                  <a:lnTo>
                    <a:pt x="198" y="247"/>
                  </a:lnTo>
                  <a:lnTo>
                    <a:pt x="202" y="244"/>
                  </a:lnTo>
                  <a:lnTo>
                    <a:pt x="206" y="238"/>
                  </a:lnTo>
                  <a:lnTo>
                    <a:pt x="211" y="235"/>
                  </a:lnTo>
                  <a:lnTo>
                    <a:pt x="216" y="234"/>
                  </a:lnTo>
                  <a:lnTo>
                    <a:pt x="223" y="232"/>
                  </a:lnTo>
                  <a:lnTo>
                    <a:pt x="229" y="225"/>
                  </a:lnTo>
                  <a:lnTo>
                    <a:pt x="234" y="213"/>
                  </a:lnTo>
                  <a:lnTo>
                    <a:pt x="233" y="199"/>
                  </a:lnTo>
                  <a:lnTo>
                    <a:pt x="232" y="193"/>
                  </a:lnTo>
                  <a:lnTo>
                    <a:pt x="233" y="184"/>
                  </a:lnTo>
                  <a:lnTo>
                    <a:pt x="234" y="177"/>
                  </a:lnTo>
                  <a:lnTo>
                    <a:pt x="236" y="171"/>
                  </a:lnTo>
                  <a:lnTo>
                    <a:pt x="238" y="160"/>
                  </a:lnTo>
                  <a:lnTo>
                    <a:pt x="235" y="145"/>
                  </a:lnTo>
                  <a:lnTo>
                    <a:pt x="225" y="135"/>
                  </a:lnTo>
                  <a:lnTo>
                    <a:pt x="210" y="132"/>
                  </a:lnTo>
                  <a:lnTo>
                    <a:pt x="197" y="132"/>
                  </a:lnTo>
                  <a:lnTo>
                    <a:pt x="191" y="129"/>
                  </a:lnTo>
                  <a:lnTo>
                    <a:pt x="191" y="126"/>
                  </a:lnTo>
                  <a:lnTo>
                    <a:pt x="194" y="123"/>
                  </a:lnTo>
                  <a:lnTo>
                    <a:pt x="196" y="120"/>
                  </a:lnTo>
                  <a:lnTo>
                    <a:pt x="199" y="114"/>
                  </a:lnTo>
                  <a:lnTo>
                    <a:pt x="201" y="106"/>
                  </a:lnTo>
                  <a:lnTo>
                    <a:pt x="200" y="96"/>
                  </a:lnTo>
                  <a:lnTo>
                    <a:pt x="199" y="90"/>
                  </a:lnTo>
                  <a:lnTo>
                    <a:pt x="197" y="85"/>
                  </a:lnTo>
                  <a:lnTo>
                    <a:pt x="196" y="79"/>
                  </a:lnTo>
                  <a:lnTo>
                    <a:pt x="193" y="73"/>
                  </a:lnTo>
                  <a:lnTo>
                    <a:pt x="188" y="67"/>
                  </a:lnTo>
                  <a:lnTo>
                    <a:pt x="183" y="61"/>
                  </a:lnTo>
                  <a:lnTo>
                    <a:pt x="174" y="57"/>
                  </a:lnTo>
                  <a:lnTo>
                    <a:pt x="163" y="52"/>
                  </a:lnTo>
                  <a:lnTo>
                    <a:pt x="156" y="48"/>
                  </a:lnTo>
                  <a:lnTo>
                    <a:pt x="148" y="39"/>
                  </a:lnTo>
                  <a:lnTo>
                    <a:pt x="142" y="30"/>
                  </a:lnTo>
                  <a:lnTo>
                    <a:pt x="136" y="24"/>
                  </a:lnTo>
                  <a:lnTo>
                    <a:pt x="133" y="23"/>
                  </a:lnTo>
                  <a:lnTo>
                    <a:pt x="129" y="21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5" y="21"/>
                  </a:lnTo>
                  <a:lnTo>
                    <a:pt x="109" y="24"/>
                  </a:lnTo>
                  <a:lnTo>
                    <a:pt x="105" y="29"/>
                  </a:lnTo>
                  <a:lnTo>
                    <a:pt x="99" y="36"/>
                  </a:lnTo>
                  <a:lnTo>
                    <a:pt x="98" y="35"/>
                  </a:lnTo>
                  <a:lnTo>
                    <a:pt x="97" y="30"/>
                  </a:lnTo>
                  <a:lnTo>
                    <a:pt x="94" y="24"/>
                  </a:lnTo>
                  <a:lnTo>
                    <a:pt x="91" y="18"/>
                  </a:lnTo>
                  <a:lnTo>
                    <a:pt x="85" y="12"/>
                  </a:lnTo>
                  <a:lnTo>
                    <a:pt x="79" y="6"/>
                  </a:lnTo>
                  <a:lnTo>
                    <a:pt x="72" y="2"/>
                  </a:lnTo>
                  <a:lnTo>
                    <a:pt x="65" y="0"/>
                  </a:lnTo>
                  <a:lnTo>
                    <a:pt x="53" y="3"/>
                  </a:lnTo>
                  <a:lnTo>
                    <a:pt x="46" y="12"/>
                  </a:lnTo>
                  <a:lnTo>
                    <a:pt x="41" y="21"/>
                  </a:lnTo>
                  <a:lnTo>
                    <a:pt x="37" y="27"/>
                  </a:lnTo>
                  <a:lnTo>
                    <a:pt x="32" y="29"/>
                  </a:lnTo>
                  <a:lnTo>
                    <a:pt x="27" y="30"/>
                  </a:lnTo>
                  <a:lnTo>
                    <a:pt x="22" y="32"/>
                  </a:lnTo>
                  <a:lnTo>
                    <a:pt x="15" y="35"/>
                  </a:lnTo>
                  <a:lnTo>
                    <a:pt x="10" y="39"/>
                  </a:lnTo>
                  <a:lnTo>
                    <a:pt x="4" y="46"/>
                  </a:lnTo>
                  <a:lnTo>
                    <a:pt x="1" y="58"/>
                  </a:lnTo>
                  <a:lnTo>
                    <a:pt x="0" y="73"/>
                  </a:lnTo>
                  <a:lnTo>
                    <a:pt x="2" y="85"/>
                  </a:lnTo>
                  <a:lnTo>
                    <a:pt x="7" y="97"/>
                  </a:lnTo>
                  <a:lnTo>
                    <a:pt x="13" y="106"/>
                  </a:lnTo>
                  <a:lnTo>
                    <a:pt x="15" y="114"/>
                  </a:lnTo>
                  <a:lnTo>
                    <a:pt x="14" y="123"/>
                  </a:lnTo>
                  <a:lnTo>
                    <a:pt x="14" y="135"/>
                  </a:lnTo>
                  <a:lnTo>
                    <a:pt x="16" y="148"/>
                  </a:lnTo>
                  <a:lnTo>
                    <a:pt x="23" y="162"/>
                  </a:lnTo>
                  <a:lnTo>
                    <a:pt x="28" y="168"/>
                  </a:lnTo>
                  <a:lnTo>
                    <a:pt x="36" y="174"/>
                  </a:lnTo>
                  <a:lnTo>
                    <a:pt x="42" y="180"/>
                  </a:lnTo>
                  <a:lnTo>
                    <a:pt x="49" y="187"/>
                  </a:lnTo>
                  <a:lnTo>
                    <a:pt x="55" y="195"/>
                  </a:lnTo>
                  <a:lnTo>
                    <a:pt x="59" y="205"/>
                  </a:lnTo>
                  <a:lnTo>
                    <a:pt x="63" y="217"/>
                  </a:lnTo>
                  <a:lnTo>
                    <a:pt x="6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751D1D"/>
                </a:gs>
                <a:gs pos="100000">
                  <a:srgbClr val="FF414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5" name="Freeform 11"/>
            <p:cNvSpPr>
              <a:spLocks noChangeArrowheads="1"/>
            </p:cNvSpPr>
            <p:nvPr/>
          </p:nvSpPr>
          <p:spPr bwMode="auto">
            <a:xfrm>
              <a:off x="488" y="774"/>
              <a:ext cx="82" cy="53"/>
            </a:xfrm>
            <a:custGeom>
              <a:avLst/>
              <a:gdLst>
                <a:gd name="T0" fmla="*/ 82 w 82"/>
                <a:gd name="T1" fmla="*/ 9 h 69"/>
                <a:gd name="T2" fmla="*/ 76 w 82"/>
                <a:gd name="T3" fmla="*/ 9 h 69"/>
                <a:gd name="T4" fmla="*/ 69 w 82"/>
                <a:gd name="T5" fmla="*/ 8 h 69"/>
                <a:gd name="T6" fmla="*/ 63 w 82"/>
                <a:gd name="T7" fmla="*/ 5 h 69"/>
                <a:gd name="T8" fmla="*/ 59 w 82"/>
                <a:gd name="T9" fmla="*/ 5 h 69"/>
                <a:gd name="T10" fmla="*/ 57 w 82"/>
                <a:gd name="T11" fmla="*/ 6 h 69"/>
                <a:gd name="T12" fmla="*/ 59 w 82"/>
                <a:gd name="T13" fmla="*/ 8 h 69"/>
                <a:gd name="T14" fmla="*/ 61 w 82"/>
                <a:gd name="T15" fmla="*/ 12 h 69"/>
                <a:gd name="T16" fmla="*/ 62 w 82"/>
                <a:gd name="T17" fmla="*/ 15 h 69"/>
                <a:gd name="T18" fmla="*/ 59 w 82"/>
                <a:gd name="T19" fmla="*/ 19 h 69"/>
                <a:gd name="T20" fmla="*/ 51 w 82"/>
                <a:gd name="T21" fmla="*/ 22 h 69"/>
                <a:gd name="T22" fmla="*/ 41 w 82"/>
                <a:gd name="T23" fmla="*/ 23 h 69"/>
                <a:gd name="T24" fmla="*/ 33 w 82"/>
                <a:gd name="T25" fmla="*/ 23 h 69"/>
                <a:gd name="T26" fmla="*/ 26 w 82"/>
                <a:gd name="T27" fmla="*/ 22 h 69"/>
                <a:gd name="T28" fmla="*/ 20 w 82"/>
                <a:gd name="T29" fmla="*/ 24 h 69"/>
                <a:gd name="T30" fmla="*/ 12 w 82"/>
                <a:gd name="T31" fmla="*/ 27 h 69"/>
                <a:gd name="T32" fmla="*/ 5 w 82"/>
                <a:gd name="T33" fmla="*/ 31 h 69"/>
                <a:gd name="T34" fmla="*/ 4 w 82"/>
                <a:gd name="T35" fmla="*/ 31 h 69"/>
                <a:gd name="T36" fmla="*/ 1 w 82"/>
                <a:gd name="T37" fmla="*/ 31 h 69"/>
                <a:gd name="T38" fmla="*/ 0 w 82"/>
                <a:gd name="T39" fmla="*/ 30 h 69"/>
                <a:gd name="T40" fmla="*/ 4 w 82"/>
                <a:gd name="T41" fmla="*/ 27 h 69"/>
                <a:gd name="T42" fmla="*/ 10 w 82"/>
                <a:gd name="T43" fmla="*/ 24 h 69"/>
                <a:gd name="T44" fmla="*/ 14 w 82"/>
                <a:gd name="T45" fmla="*/ 22 h 69"/>
                <a:gd name="T46" fmla="*/ 18 w 82"/>
                <a:gd name="T47" fmla="*/ 21 h 69"/>
                <a:gd name="T48" fmla="*/ 23 w 82"/>
                <a:gd name="T49" fmla="*/ 20 h 69"/>
                <a:gd name="T50" fmla="*/ 30 w 82"/>
                <a:gd name="T51" fmla="*/ 21 h 69"/>
                <a:gd name="T52" fmla="*/ 39 w 82"/>
                <a:gd name="T53" fmla="*/ 22 h 69"/>
                <a:gd name="T54" fmla="*/ 48 w 82"/>
                <a:gd name="T55" fmla="*/ 21 h 69"/>
                <a:gd name="T56" fmla="*/ 52 w 82"/>
                <a:gd name="T57" fmla="*/ 17 h 69"/>
                <a:gd name="T58" fmla="*/ 52 w 82"/>
                <a:gd name="T59" fmla="*/ 13 h 69"/>
                <a:gd name="T60" fmla="*/ 49 w 82"/>
                <a:gd name="T61" fmla="*/ 9 h 69"/>
                <a:gd name="T62" fmla="*/ 48 w 82"/>
                <a:gd name="T63" fmla="*/ 5 h 69"/>
                <a:gd name="T64" fmla="*/ 49 w 82"/>
                <a:gd name="T65" fmla="*/ 3 h 69"/>
                <a:gd name="T66" fmla="*/ 53 w 82"/>
                <a:gd name="T67" fmla="*/ 2 h 69"/>
                <a:gd name="T68" fmla="*/ 57 w 82"/>
                <a:gd name="T69" fmla="*/ 0 h 69"/>
                <a:gd name="T70" fmla="*/ 61 w 82"/>
                <a:gd name="T71" fmla="*/ 0 h 69"/>
                <a:gd name="T72" fmla="*/ 64 w 82"/>
                <a:gd name="T73" fmla="*/ 2 h 69"/>
                <a:gd name="T74" fmla="*/ 68 w 82"/>
                <a:gd name="T75" fmla="*/ 3 h 69"/>
                <a:gd name="T76" fmla="*/ 73 w 82"/>
                <a:gd name="T77" fmla="*/ 5 h 69"/>
                <a:gd name="T78" fmla="*/ 77 w 82"/>
                <a:gd name="T79" fmla="*/ 7 h 69"/>
                <a:gd name="T80" fmla="*/ 82 w 82"/>
                <a:gd name="T81" fmla="*/ 9 h 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69"/>
                <a:gd name="T125" fmla="*/ 82 w 82"/>
                <a:gd name="T126" fmla="*/ 69 h 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69">
                  <a:moveTo>
                    <a:pt x="82" y="20"/>
                  </a:moveTo>
                  <a:lnTo>
                    <a:pt x="76" y="20"/>
                  </a:lnTo>
                  <a:lnTo>
                    <a:pt x="69" y="17"/>
                  </a:lnTo>
                  <a:lnTo>
                    <a:pt x="63" y="12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9" y="18"/>
                  </a:lnTo>
                  <a:lnTo>
                    <a:pt x="61" y="26"/>
                  </a:lnTo>
                  <a:lnTo>
                    <a:pt x="62" y="32"/>
                  </a:lnTo>
                  <a:lnTo>
                    <a:pt x="59" y="42"/>
                  </a:lnTo>
                  <a:lnTo>
                    <a:pt x="51" y="50"/>
                  </a:lnTo>
                  <a:lnTo>
                    <a:pt x="41" y="51"/>
                  </a:lnTo>
                  <a:lnTo>
                    <a:pt x="33" y="51"/>
                  </a:lnTo>
                  <a:lnTo>
                    <a:pt x="26" y="50"/>
                  </a:lnTo>
                  <a:lnTo>
                    <a:pt x="20" y="53"/>
                  </a:lnTo>
                  <a:lnTo>
                    <a:pt x="12" y="59"/>
                  </a:lnTo>
                  <a:lnTo>
                    <a:pt x="5" y="69"/>
                  </a:lnTo>
                  <a:lnTo>
                    <a:pt x="4" y="69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10" y="53"/>
                  </a:lnTo>
                  <a:lnTo>
                    <a:pt x="14" y="48"/>
                  </a:lnTo>
                  <a:lnTo>
                    <a:pt x="18" y="45"/>
                  </a:lnTo>
                  <a:lnTo>
                    <a:pt x="23" y="44"/>
                  </a:lnTo>
                  <a:lnTo>
                    <a:pt x="30" y="45"/>
                  </a:lnTo>
                  <a:lnTo>
                    <a:pt x="39" y="47"/>
                  </a:lnTo>
                  <a:lnTo>
                    <a:pt x="48" y="45"/>
                  </a:lnTo>
                  <a:lnTo>
                    <a:pt x="52" y="38"/>
                  </a:lnTo>
                  <a:lnTo>
                    <a:pt x="52" y="29"/>
                  </a:lnTo>
                  <a:lnTo>
                    <a:pt x="49" y="20"/>
                  </a:lnTo>
                  <a:lnTo>
                    <a:pt x="48" y="12"/>
                  </a:lnTo>
                  <a:lnTo>
                    <a:pt x="49" y="6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8" y="6"/>
                  </a:lnTo>
                  <a:lnTo>
                    <a:pt x="73" y="11"/>
                  </a:lnTo>
                  <a:lnTo>
                    <a:pt x="77" y="1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6" name="Freeform 12"/>
            <p:cNvSpPr>
              <a:spLocks noChangeArrowheads="1"/>
            </p:cNvSpPr>
            <p:nvPr/>
          </p:nvSpPr>
          <p:spPr bwMode="auto">
            <a:xfrm>
              <a:off x="423" y="673"/>
              <a:ext cx="161" cy="98"/>
            </a:xfrm>
            <a:custGeom>
              <a:avLst/>
              <a:gdLst>
                <a:gd name="T0" fmla="*/ 140 w 161"/>
                <a:gd name="T1" fmla="*/ 25 h 129"/>
                <a:gd name="T2" fmla="*/ 146 w 161"/>
                <a:gd name="T3" fmla="*/ 18 h 129"/>
                <a:gd name="T4" fmla="*/ 148 w 161"/>
                <a:gd name="T5" fmla="*/ 10 h 129"/>
                <a:gd name="T6" fmla="*/ 133 w 161"/>
                <a:gd name="T7" fmla="*/ 5 h 129"/>
                <a:gd name="T8" fmla="*/ 124 w 161"/>
                <a:gd name="T9" fmla="*/ 3 h 129"/>
                <a:gd name="T10" fmla="*/ 112 w 161"/>
                <a:gd name="T11" fmla="*/ 3 h 129"/>
                <a:gd name="T12" fmla="*/ 98 w 161"/>
                <a:gd name="T13" fmla="*/ 3 h 129"/>
                <a:gd name="T14" fmla="*/ 83 w 161"/>
                <a:gd name="T15" fmla="*/ 5 h 129"/>
                <a:gd name="T16" fmla="*/ 73 w 161"/>
                <a:gd name="T17" fmla="*/ 9 h 129"/>
                <a:gd name="T18" fmla="*/ 61 w 161"/>
                <a:gd name="T19" fmla="*/ 12 h 129"/>
                <a:gd name="T20" fmla="*/ 50 w 161"/>
                <a:gd name="T21" fmla="*/ 12 h 129"/>
                <a:gd name="T22" fmla="*/ 40 w 161"/>
                <a:gd name="T23" fmla="*/ 14 h 129"/>
                <a:gd name="T24" fmla="*/ 29 w 161"/>
                <a:gd name="T25" fmla="*/ 17 h 129"/>
                <a:gd name="T26" fmla="*/ 21 w 161"/>
                <a:gd name="T27" fmla="*/ 21 h 129"/>
                <a:gd name="T28" fmla="*/ 13 w 161"/>
                <a:gd name="T29" fmla="*/ 25 h 129"/>
                <a:gd name="T30" fmla="*/ 2 w 161"/>
                <a:gd name="T31" fmla="*/ 30 h 129"/>
                <a:gd name="T32" fmla="*/ 3 w 161"/>
                <a:gd name="T33" fmla="*/ 23 h 129"/>
                <a:gd name="T34" fmla="*/ 16 w 161"/>
                <a:gd name="T35" fmla="*/ 11 h 129"/>
                <a:gd name="T36" fmla="*/ 32 w 161"/>
                <a:gd name="T37" fmla="*/ 4 h 129"/>
                <a:gd name="T38" fmla="*/ 42 w 161"/>
                <a:gd name="T39" fmla="*/ 1 h 129"/>
                <a:gd name="T40" fmla="*/ 41 w 161"/>
                <a:gd name="T41" fmla="*/ 1 h 129"/>
                <a:gd name="T42" fmla="*/ 29 w 161"/>
                <a:gd name="T43" fmla="*/ 6 h 129"/>
                <a:gd name="T44" fmla="*/ 15 w 161"/>
                <a:gd name="T45" fmla="*/ 16 h 129"/>
                <a:gd name="T46" fmla="*/ 20 w 161"/>
                <a:gd name="T47" fmla="*/ 17 h 129"/>
                <a:gd name="T48" fmla="*/ 26 w 161"/>
                <a:gd name="T49" fmla="*/ 16 h 129"/>
                <a:gd name="T50" fmla="*/ 38 w 161"/>
                <a:gd name="T51" fmla="*/ 13 h 129"/>
                <a:gd name="T52" fmla="*/ 49 w 161"/>
                <a:gd name="T53" fmla="*/ 12 h 129"/>
                <a:gd name="T54" fmla="*/ 59 w 161"/>
                <a:gd name="T55" fmla="*/ 11 h 129"/>
                <a:gd name="T56" fmla="*/ 67 w 161"/>
                <a:gd name="T57" fmla="*/ 9 h 129"/>
                <a:gd name="T58" fmla="*/ 74 w 161"/>
                <a:gd name="T59" fmla="*/ 5 h 129"/>
                <a:gd name="T60" fmla="*/ 78 w 161"/>
                <a:gd name="T61" fmla="*/ 4 h 129"/>
                <a:gd name="T62" fmla="*/ 88 w 161"/>
                <a:gd name="T63" fmla="*/ 2 h 129"/>
                <a:gd name="T64" fmla="*/ 101 w 161"/>
                <a:gd name="T65" fmla="*/ 1 h 129"/>
                <a:gd name="T66" fmla="*/ 115 w 161"/>
                <a:gd name="T67" fmla="*/ 0 h 129"/>
                <a:gd name="T68" fmla="*/ 137 w 161"/>
                <a:gd name="T69" fmla="*/ 1 h 129"/>
                <a:gd name="T70" fmla="*/ 154 w 161"/>
                <a:gd name="T71" fmla="*/ 7 h 129"/>
                <a:gd name="T72" fmla="*/ 157 w 161"/>
                <a:gd name="T73" fmla="*/ 16 h 129"/>
                <a:gd name="T74" fmla="*/ 154 w 161"/>
                <a:gd name="T75" fmla="*/ 25 h 129"/>
                <a:gd name="T76" fmla="*/ 148 w 161"/>
                <a:gd name="T77" fmla="*/ 32 h 129"/>
                <a:gd name="T78" fmla="*/ 154 w 161"/>
                <a:gd name="T79" fmla="*/ 40 h 129"/>
                <a:gd name="T80" fmla="*/ 160 w 161"/>
                <a:gd name="T81" fmla="*/ 45 h 129"/>
                <a:gd name="T82" fmla="*/ 161 w 161"/>
                <a:gd name="T83" fmla="*/ 52 h 129"/>
                <a:gd name="T84" fmla="*/ 159 w 161"/>
                <a:gd name="T85" fmla="*/ 56 h 129"/>
                <a:gd name="T86" fmla="*/ 157 w 161"/>
                <a:gd name="T87" fmla="*/ 54 h 129"/>
                <a:gd name="T88" fmla="*/ 156 w 161"/>
                <a:gd name="T89" fmla="*/ 43 h 129"/>
                <a:gd name="T90" fmla="*/ 142 w 161"/>
                <a:gd name="T91" fmla="*/ 36 h 1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"/>
                <a:gd name="T139" fmla="*/ 0 h 129"/>
                <a:gd name="T140" fmla="*/ 161 w 161"/>
                <a:gd name="T141" fmla="*/ 129 h 1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" h="129">
                  <a:moveTo>
                    <a:pt x="139" y="66"/>
                  </a:moveTo>
                  <a:lnTo>
                    <a:pt x="140" y="57"/>
                  </a:lnTo>
                  <a:lnTo>
                    <a:pt x="143" y="49"/>
                  </a:lnTo>
                  <a:lnTo>
                    <a:pt x="146" y="42"/>
                  </a:lnTo>
                  <a:lnTo>
                    <a:pt x="150" y="33"/>
                  </a:lnTo>
                  <a:lnTo>
                    <a:pt x="148" y="22"/>
                  </a:lnTo>
                  <a:lnTo>
                    <a:pt x="142" y="16"/>
                  </a:lnTo>
                  <a:lnTo>
                    <a:pt x="133" y="12"/>
                  </a:lnTo>
                  <a:lnTo>
                    <a:pt x="127" y="9"/>
                  </a:lnTo>
                  <a:lnTo>
                    <a:pt x="124" y="7"/>
                  </a:lnTo>
                  <a:lnTo>
                    <a:pt x="118" y="7"/>
                  </a:lnTo>
                  <a:lnTo>
                    <a:pt x="112" y="7"/>
                  </a:lnTo>
                  <a:lnTo>
                    <a:pt x="105" y="7"/>
                  </a:lnTo>
                  <a:lnTo>
                    <a:pt x="98" y="7"/>
                  </a:lnTo>
                  <a:lnTo>
                    <a:pt x="90" y="9"/>
                  </a:lnTo>
                  <a:lnTo>
                    <a:pt x="83" y="12"/>
                  </a:lnTo>
                  <a:lnTo>
                    <a:pt x="79" y="15"/>
                  </a:lnTo>
                  <a:lnTo>
                    <a:pt x="73" y="21"/>
                  </a:lnTo>
                  <a:lnTo>
                    <a:pt x="67" y="25"/>
                  </a:lnTo>
                  <a:lnTo>
                    <a:pt x="61" y="28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35" y="36"/>
                  </a:lnTo>
                  <a:lnTo>
                    <a:pt x="29" y="40"/>
                  </a:lnTo>
                  <a:lnTo>
                    <a:pt x="25" y="43"/>
                  </a:lnTo>
                  <a:lnTo>
                    <a:pt x="21" y="48"/>
                  </a:lnTo>
                  <a:lnTo>
                    <a:pt x="19" y="51"/>
                  </a:lnTo>
                  <a:lnTo>
                    <a:pt x="13" y="57"/>
                  </a:lnTo>
                  <a:lnTo>
                    <a:pt x="8" y="63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3" y="52"/>
                  </a:lnTo>
                  <a:lnTo>
                    <a:pt x="10" y="37"/>
                  </a:lnTo>
                  <a:lnTo>
                    <a:pt x="16" y="25"/>
                  </a:lnTo>
                  <a:lnTo>
                    <a:pt x="24" y="16"/>
                  </a:lnTo>
                  <a:lnTo>
                    <a:pt x="32" y="9"/>
                  </a:lnTo>
                  <a:lnTo>
                    <a:pt x="38" y="4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7" y="6"/>
                  </a:lnTo>
                  <a:lnTo>
                    <a:pt x="29" y="15"/>
                  </a:lnTo>
                  <a:lnTo>
                    <a:pt x="21" y="27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3"/>
                  </a:lnTo>
                  <a:lnTo>
                    <a:pt x="38" y="30"/>
                  </a:lnTo>
                  <a:lnTo>
                    <a:pt x="43" y="28"/>
                  </a:lnTo>
                  <a:lnTo>
                    <a:pt x="49" y="27"/>
                  </a:lnTo>
                  <a:lnTo>
                    <a:pt x="54" y="25"/>
                  </a:lnTo>
                  <a:lnTo>
                    <a:pt x="59" y="24"/>
                  </a:lnTo>
                  <a:lnTo>
                    <a:pt x="62" y="24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4" y="12"/>
                  </a:lnTo>
                  <a:lnTo>
                    <a:pt x="75" y="10"/>
                  </a:lnTo>
                  <a:lnTo>
                    <a:pt x="78" y="9"/>
                  </a:lnTo>
                  <a:lnTo>
                    <a:pt x="82" y="6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101" y="1"/>
                  </a:lnTo>
                  <a:lnTo>
                    <a:pt x="107" y="1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37" y="1"/>
                  </a:lnTo>
                  <a:lnTo>
                    <a:pt x="147" y="7"/>
                  </a:lnTo>
                  <a:lnTo>
                    <a:pt x="154" y="16"/>
                  </a:lnTo>
                  <a:lnTo>
                    <a:pt x="157" y="27"/>
                  </a:lnTo>
                  <a:lnTo>
                    <a:pt x="157" y="37"/>
                  </a:lnTo>
                  <a:lnTo>
                    <a:pt x="156" y="48"/>
                  </a:lnTo>
                  <a:lnTo>
                    <a:pt x="154" y="57"/>
                  </a:lnTo>
                  <a:lnTo>
                    <a:pt x="151" y="63"/>
                  </a:lnTo>
                  <a:lnTo>
                    <a:pt x="148" y="73"/>
                  </a:lnTo>
                  <a:lnTo>
                    <a:pt x="151" y="82"/>
                  </a:lnTo>
                  <a:lnTo>
                    <a:pt x="154" y="91"/>
                  </a:lnTo>
                  <a:lnTo>
                    <a:pt x="158" y="97"/>
                  </a:lnTo>
                  <a:lnTo>
                    <a:pt x="160" y="103"/>
                  </a:lnTo>
                  <a:lnTo>
                    <a:pt x="161" y="111"/>
                  </a:lnTo>
                  <a:lnTo>
                    <a:pt x="161" y="120"/>
                  </a:lnTo>
                  <a:lnTo>
                    <a:pt x="160" y="129"/>
                  </a:lnTo>
                  <a:lnTo>
                    <a:pt x="159" y="129"/>
                  </a:lnTo>
                  <a:lnTo>
                    <a:pt x="158" y="129"/>
                  </a:lnTo>
                  <a:lnTo>
                    <a:pt x="157" y="123"/>
                  </a:lnTo>
                  <a:lnTo>
                    <a:pt x="158" y="111"/>
                  </a:lnTo>
                  <a:lnTo>
                    <a:pt x="156" y="99"/>
                  </a:lnTo>
                  <a:lnTo>
                    <a:pt x="148" y="91"/>
                  </a:lnTo>
                  <a:lnTo>
                    <a:pt x="142" y="82"/>
                  </a:lnTo>
                  <a:lnTo>
                    <a:pt x="139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7" name="Freeform 13"/>
            <p:cNvSpPr>
              <a:spLocks noChangeArrowheads="1"/>
            </p:cNvSpPr>
            <p:nvPr/>
          </p:nvSpPr>
          <p:spPr bwMode="auto">
            <a:xfrm>
              <a:off x="184" y="752"/>
              <a:ext cx="186" cy="118"/>
            </a:xfrm>
            <a:custGeom>
              <a:avLst/>
              <a:gdLst>
                <a:gd name="T0" fmla="*/ 102 w 186"/>
                <a:gd name="T1" fmla="*/ 67 h 156"/>
                <a:gd name="T2" fmla="*/ 90 w 186"/>
                <a:gd name="T3" fmla="*/ 64 h 156"/>
                <a:gd name="T4" fmla="*/ 87 w 186"/>
                <a:gd name="T5" fmla="*/ 54 h 156"/>
                <a:gd name="T6" fmla="*/ 79 w 186"/>
                <a:gd name="T7" fmla="*/ 52 h 156"/>
                <a:gd name="T8" fmla="*/ 66 w 186"/>
                <a:gd name="T9" fmla="*/ 51 h 156"/>
                <a:gd name="T10" fmla="*/ 51 w 186"/>
                <a:gd name="T11" fmla="*/ 53 h 156"/>
                <a:gd name="T12" fmla="*/ 36 w 186"/>
                <a:gd name="T13" fmla="*/ 53 h 156"/>
                <a:gd name="T14" fmla="*/ 24 w 186"/>
                <a:gd name="T15" fmla="*/ 51 h 156"/>
                <a:gd name="T16" fmla="*/ 15 w 186"/>
                <a:gd name="T17" fmla="*/ 48 h 156"/>
                <a:gd name="T18" fmla="*/ 12 w 186"/>
                <a:gd name="T19" fmla="*/ 43 h 156"/>
                <a:gd name="T20" fmla="*/ 13 w 186"/>
                <a:gd name="T21" fmla="*/ 38 h 156"/>
                <a:gd name="T22" fmla="*/ 11 w 186"/>
                <a:gd name="T23" fmla="*/ 33 h 156"/>
                <a:gd name="T24" fmla="*/ 4 w 186"/>
                <a:gd name="T25" fmla="*/ 30 h 156"/>
                <a:gd name="T26" fmla="*/ 0 w 186"/>
                <a:gd name="T27" fmla="*/ 26 h 156"/>
                <a:gd name="T28" fmla="*/ 1 w 186"/>
                <a:gd name="T29" fmla="*/ 22 h 156"/>
                <a:gd name="T30" fmla="*/ 7 w 186"/>
                <a:gd name="T31" fmla="*/ 17 h 156"/>
                <a:gd name="T32" fmla="*/ 12 w 186"/>
                <a:gd name="T33" fmla="*/ 14 h 156"/>
                <a:gd name="T34" fmla="*/ 19 w 186"/>
                <a:gd name="T35" fmla="*/ 11 h 156"/>
                <a:gd name="T36" fmla="*/ 29 w 186"/>
                <a:gd name="T37" fmla="*/ 6 h 156"/>
                <a:gd name="T38" fmla="*/ 41 w 186"/>
                <a:gd name="T39" fmla="*/ 5 h 156"/>
                <a:gd name="T40" fmla="*/ 53 w 186"/>
                <a:gd name="T41" fmla="*/ 4 h 156"/>
                <a:gd name="T42" fmla="*/ 71 w 186"/>
                <a:gd name="T43" fmla="*/ 5 h 156"/>
                <a:gd name="T44" fmla="*/ 91 w 186"/>
                <a:gd name="T45" fmla="*/ 6 h 156"/>
                <a:gd name="T46" fmla="*/ 106 w 186"/>
                <a:gd name="T47" fmla="*/ 6 h 156"/>
                <a:gd name="T48" fmla="*/ 116 w 186"/>
                <a:gd name="T49" fmla="*/ 5 h 156"/>
                <a:gd name="T50" fmla="*/ 127 w 186"/>
                <a:gd name="T51" fmla="*/ 4 h 156"/>
                <a:gd name="T52" fmla="*/ 141 w 186"/>
                <a:gd name="T53" fmla="*/ 4 h 156"/>
                <a:gd name="T54" fmla="*/ 151 w 186"/>
                <a:gd name="T55" fmla="*/ 4 h 156"/>
                <a:gd name="T56" fmla="*/ 163 w 186"/>
                <a:gd name="T57" fmla="*/ 4 h 156"/>
                <a:gd name="T58" fmla="*/ 180 w 186"/>
                <a:gd name="T59" fmla="*/ 3 h 156"/>
                <a:gd name="T60" fmla="*/ 186 w 186"/>
                <a:gd name="T61" fmla="*/ 0 h 156"/>
                <a:gd name="T62" fmla="*/ 184 w 186"/>
                <a:gd name="T63" fmla="*/ 5 h 156"/>
                <a:gd name="T64" fmla="*/ 173 w 186"/>
                <a:gd name="T65" fmla="*/ 6 h 156"/>
                <a:gd name="T66" fmla="*/ 164 w 186"/>
                <a:gd name="T67" fmla="*/ 6 h 156"/>
                <a:gd name="T68" fmla="*/ 156 w 186"/>
                <a:gd name="T69" fmla="*/ 6 h 156"/>
                <a:gd name="T70" fmla="*/ 147 w 186"/>
                <a:gd name="T71" fmla="*/ 6 h 156"/>
                <a:gd name="T72" fmla="*/ 140 w 186"/>
                <a:gd name="T73" fmla="*/ 8 h 156"/>
                <a:gd name="T74" fmla="*/ 130 w 186"/>
                <a:gd name="T75" fmla="*/ 8 h 156"/>
                <a:gd name="T76" fmla="*/ 118 w 186"/>
                <a:gd name="T77" fmla="*/ 9 h 156"/>
                <a:gd name="T78" fmla="*/ 107 w 186"/>
                <a:gd name="T79" fmla="*/ 10 h 156"/>
                <a:gd name="T80" fmla="*/ 98 w 186"/>
                <a:gd name="T81" fmla="*/ 10 h 156"/>
                <a:gd name="T82" fmla="*/ 84 w 186"/>
                <a:gd name="T83" fmla="*/ 8 h 156"/>
                <a:gd name="T84" fmla="*/ 68 w 186"/>
                <a:gd name="T85" fmla="*/ 8 h 156"/>
                <a:gd name="T86" fmla="*/ 54 w 186"/>
                <a:gd name="T87" fmla="*/ 8 h 156"/>
                <a:gd name="T88" fmla="*/ 42 w 186"/>
                <a:gd name="T89" fmla="*/ 8 h 156"/>
                <a:gd name="T90" fmla="*/ 27 w 186"/>
                <a:gd name="T91" fmla="*/ 14 h 156"/>
                <a:gd name="T92" fmla="*/ 15 w 186"/>
                <a:gd name="T93" fmla="*/ 17 h 156"/>
                <a:gd name="T94" fmla="*/ 9 w 186"/>
                <a:gd name="T95" fmla="*/ 24 h 156"/>
                <a:gd name="T96" fmla="*/ 23 w 186"/>
                <a:gd name="T97" fmla="*/ 32 h 156"/>
                <a:gd name="T98" fmla="*/ 24 w 186"/>
                <a:gd name="T99" fmla="*/ 39 h 156"/>
                <a:gd name="T100" fmla="*/ 23 w 186"/>
                <a:gd name="T101" fmla="*/ 44 h 156"/>
                <a:gd name="T102" fmla="*/ 32 w 186"/>
                <a:gd name="T103" fmla="*/ 48 h 156"/>
                <a:gd name="T104" fmla="*/ 46 w 186"/>
                <a:gd name="T105" fmla="*/ 48 h 156"/>
                <a:gd name="T106" fmla="*/ 58 w 186"/>
                <a:gd name="T107" fmla="*/ 47 h 156"/>
                <a:gd name="T108" fmla="*/ 71 w 186"/>
                <a:gd name="T109" fmla="*/ 46 h 156"/>
                <a:gd name="T110" fmla="*/ 82 w 186"/>
                <a:gd name="T111" fmla="*/ 48 h 156"/>
                <a:gd name="T112" fmla="*/ 90 w 186"/>
                <a:gd name="T113" fmla="*/ 51 h 156"/>
                <a:gd name="T114" fmla="*/ 93 w 186"/>
                <a:gd name="T115" fmla="*/ 55 h 156"/>
                <a:gd name="T116" fmla="*/ 93 w 186"/>
                <a:gd name="T117" fmla="*/ 61 h 156"/>
                <a:gd name="T118" fmla="*/ 97 w 186"/>
                <a:gd name="T119" fmla="*/ 64 h 156"/>
                <a:gd name="T120" fmla="*/ 105 w 186"/>
                <a:gd name="T121" fmla="*/ 66 h 156"/>
                <a:gd name="T122" fmla="*/ 105 w 186"/>
                <a:gd name="T123" fmla="*/ 67 h 1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6"/>
                <a:gd name="T187" fmla="*/ 0 h 156"/>
                <a:gd name="T188" fmla="*/ 186 w 186"/>
                <a:gd name="T189" fmla="*/ 156 h 1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6" h="156">
                  <a:moveTo>
                    <a:pt x="104" y="156"/>
                  </a:moveTo>
                  <a:lnTo>
                    <a:pt x="102" y="156"/>
                  </a:lnTo>
                  <a:lnTo>
                    <a:pt x="95" y="153"/>
                  </a:lnTo>
                  <a:lnTo>
                    <a:pt x="90" y="147"/>
                  </a:lnTo>
                  <a:lnTo>
                    <a:pt x="88" y="134"/>
                  </a:lnTo>
                  <a:lnTo>
                    <a:pt x="87" y="126"/>
                  </a:lnTo>
                  <a:lnTo>
                    <a:pt x="84" y="122"/>
                  </a:lnTo>
                  <a:lnTo>
                    <a:pt x="79" y="120"/>
                  </a:lnTo>
                  <a:lnTo>
                    <a:pt x="74" y="119"/>
                  </a:lnTo>
                  <a:lnTo>
                    <a:pt x="66" y="119"/>
                  </a:lnTo>
                  <a:lnTo>
                    <a:pt x="58" y="120"/>
                  </a:lnTo>
                  <a:lnTo>
                    <a:pt x="51" y="122"/>
                  </a:lnTo>
                  <a:lnTo>
                    <a:pt x="43" y="123"/>
                  </a:lnTo>
                  <a:lnTo>
                    <a:pt x="36" y="123"/>
                  </a:lnTo>
                  <a:lnTo>
                    <a:pt x="29" y="122"/>
                  </a:lnTo>
                  <a:lnTo>
                    <a:pt x="24" y="119"/>
                  </a:lnTo>
                  <a:lnTo>
                    <a:pt x="18" y="114"/>
                  </a:lnTo>
                  <a:lnTo>
                    <a:pt x="15" y="110"/>
                  </a:lnTo>
                  <a:lnTo>
                    <a:pt x="13" y="104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3" y="87"/>
                  </a:lnTo>
                  <a:lnTo>
                    <a:pt x="12" y="81"/>
                  </a:lnTo>
                  <a:lnTo>
                    <a:pt x="11" y="77"/>
                  </a:lnTo>
                  <a:lnTo>
                    <a:pt x="7" y="74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4" y="45"/>
                  </a:lnTo>
                  <a:lnTo>
                    <a:pt x="7" y="41"/>
                  </a:lnTo>
                  <a:lnTo>
                    <a:pt x="10" y="36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9" y="24"/>
                  </a:lnTo>
                  <a:lnTo>
                    <a:pt x="24" y="20"/>
                  </a:lnTo>
                  <a:lnTo>
                    <a:pt x="29" y="15"/>
                  </a:lnTo>
                  <a:lnTo>
                    <a:pt x="36" y="12"/>
                  </a:lnTo>
                  <a:lnTo>
                    <a:pt x="41" y="11"/>
                  </a:lnTo>
                  <a:lnTo>
                    <a:pt x="46" y="9"/>
                  </a:lnTo>
                  <a:lnTo>
                    <a:pt x="53" y="9"/>
                  </a:lnTo>
                  <a:lnTo>
                    <a:pt x="62" y="9"/>
                  </a:lnTo>
                  <a:lnTo>
                    <a:pt x="71" y="11"/>
                  </a:lnTo>
                  <a:lnTo>
                    <a:pt x="81" y="12"/>
                  </a:lnTo>
                  <a:lnTo>
                    <a:pt x="91" y="14"/>
                  </a:lnTo>
                  <a:lnTo>
                    <a:pt x="100" y="14"/>
                  </a:lnTo>
                  <a:lnTo>
                    <a:pt x="106" y="14"/>
                  </a:lnTo>
                  <a:lnTo>
                    <a:pt x="111" y="14"/>
                  </a:lnTo>
                  <a:lnTo>
                    <a:pt x="116" y="12"/>
                  </a:lnTo>
                  <a:lnTo>
                    <a:pt x="121" y="11"/>
                  </a:lnTo>
                  <a:lnTo>
                    <a:pt x="127" y="9"/>
                  </a:lnTo>
                  <a:lnTo>
                    <a:pt x="134" y="8"/>
                  </a:lnTo>
                  <a:lnTo>
                    <a:pt x="141" y="8"/>
                  </a:lnTo>
                  <a:lnTo>
                    <a:pt x="146" y="8"/>
                  </a:lnTo>
                  <a:lnTo>
                    <a:pt x="151" y="8"/>
                  </a:lnTo>
                  <a:lnTo>
                    <a:pt x="156" y="8"/>
                  </a:lnTo>
                  <a:lnTo>
                    <a:pt x="163" y="9"/>
                  </a:lnTo>
                  <a:lnTo>
                    <a:pt x="172" y="9"/>
                  </a:lnTo>
                  <a:lnTo>
                    <a:pt x="180" y="6"/>
                  </a:lnTo>
                  <a:lnTo>
                    <a:pt x="184" y="2"/>
                  </a:lnTo>
                  <a:lnTo>
                    <a:pt x="186" y="0"/>
                  </a:lnTo>
                  <a:lnTo>
                    <a:pt x="186" y="3"/>
                  </a:lnTo>
                  <a:lnTo>
                    <a:pt x="184" y="11"/>
                  </a:lnTo>
                  <a:lnTo>
                    <a:pt x="177" y="15"/>
                  </a:lnTo>
                  <a:lnTo>
                    <a:pt x="173" y="15"/>
                  </a:lnTo>
                  <a:lnTo>
                    <a:pt x="169" y="15"/>
                  </a:lnTo>
                  <a:lnTo>
                    <a:pt x="164" y="15"/>
                  </a:lnTo>
                  <a:lnTo>
                    <a:pt x="160" y="15"/>
                  </a:lnTo>
                  <a:lnTo>
                    <a:pt x="156" y="15"/>
                  </a:lnTo>
                  <a:lnTo>
                    <a:pt x="151" y="15"/>
                  </a:lnTo>
                  <a:lnTo>
                    <a:pt x="147" y="15"/>
                  </a:lnTo>
                  <a:lnTo>
                    <a:pt x="144" y="17"/>
                  </a:lnTo>
                  <a:lnTo>
                    <a:pt x="140" y="18"/>
                  </a:lnTo>
                  <a:lnTo>
                    <a:pt x="135" y="18"/>
                  </a:lnTo>
                  <a:lnTo>
                    <a:pt x="130" y="20"/>
                  </a:lnTo>
                  <a:lnTo>
                    <a:pt x="123" y="21"/>
                  </a:lnTo>
                  <a:lnTo>
                    <a:pt x="118" y="21"/>
                  </a:lnTo>
                  <a:lnTo>
                    <a:pt x="112" y="23"/>
                  </a:lnTo>
                  <a:lnTo>
                    <a:pt x="107" y="23"/>
                  </a:lnTo>
                  <a:lnTo>
                    <a:pt x="103" y="23"/>
                  </a:lnTo>
                  <a:lnTo>
                    <a:pt x="98" y="23"/>
                  </a:lnTo>
                  <a:lnTo>
                    <a:pt x="92" y="21"/>
                  </a:lnTo>
                  <a:lnTo>
                    <a:pt x="84" y="20"/>
                  </a:lnTo>
                  <a:lnTo>
                    <a:pt x="77" y="20"/>
                  </a:lnTo>
                  <a:lnTo>
                    <a:pt x="68" y="18"/>
                  </a:lnTo>
                  <a:lnTo>
                    <a:pt x="61" y="17"/>
                  </a:lnTo>
                  <a:lnTo>
                    <a:pt x="54" y="17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5" y="24"/>
                  </a:lnTo>
                  <a:lnTo>
                    <a:pt x="27" y="32"/>
                  </a:lnTo>
                  <a:lnTo>
                    <a:pt x="20" y="36"/>
                  </a:lnTo>
                  <a:lnTo>
                    <a:pt x="15" y="41"/>
                  </a:lnTo>
                  <a:lnTo>
                    <a:pt x="10" y="47"/>
                  </a:lnTo>
                  <a:lnTo>
                    <a:pt x="9" y="56"/>
                  </a:lnTo>
                  <a:lnTo>
                    <a:pt x="15" y="65"/>
                  </a:lnTo>
                  <a:lnTo>
                    <a:pt x="23" y="74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27" y="108"/>
                  </a:lnTo>
                  <a:lnTo>
                    <a:pt x="32" y="111"/>
                  </a:lnTo>
                  <a:lnTo>
                    <a:pt x="41" y="111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8" y="108"/>
                  </a:lnTo>
                  <a:lnTo>
                    <a:pt x="65" y="107"/>
                  </a:lnTo>
                  <a:lnTo>
                    <a:pt x="71" y="107"/>
                  </a:lnTo>
                  <a:lnTo>
                    <a:pt x="78" y="108"/>
                  </a:lnTo>
                  <a:lnTo>
                    <a:pt x="82" y="110"/>
                  </a:lnTo>
                  <a:lnTo>
                    <a:pt x="87" y="113"/>
                  </a:lnTo>
                  <a:lnTo>
                    <a:pt x="90" y="119"/>
                  </a:lnTo>
                  <a:lnTo>
                    <a:pt x="92" y="123"/>
                  </a:lnTo>
                  <a:lnTo>
                    <a:pt x="93" y="128"/>
                  </a:lnTo>
                  <a:lnTo>
                    <a:pt x="93" y="134"/>
                  </a:lnTo>
                  <a:lnTo>
                    <a:pt x="93" y="140"/>
                  </a:lnTo>
                  <a:lnTo>
                    <a:pt x="95" y="144"/>
                  </a:lnTo>
                  <a:lnTo>
                    <a:pt x="97" y="149"/>
                  </a:lnTo>
                  <a:lnTo>
                    <a:pt x="102" y="150"/>
                  </a:lnTo>
                  <a:lnTo>
                    <a:pt x="105" y="152"/>
                  </a:lnTo>
                  <a:lnTo>
                    <a:pt x="106" y="153"/>
                  </a:lnTo>
                  <a:lnTo>
                    <a:pt x="105" y="155"/>
                  </a:lnTo>
                  <a:lnTo>
                    <a:pt x="104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8" name="Freeform 14"/>
            <p:cNvSpPr>
              <a:spLocks noChangeArrowheads="1"/>
            </p:cNvSpPr>
            <p:nvPr/>
          </p:nvSpPr>
          <p:spPr bwMode="auto">
            <a:xfrm>
              <a:off x="85" y="664"/>
              <a:ext cx="104" cy="119"/>
            </a:xfrm>
            <a:custGeom>
              <a:avLst/>
              <a:gdLst>
                <a:gd name="T0" fmla="*/ 30 w 104"/>
                <a:gd name="T1" fmla="*/ 3 h 159"/>
                <a:gd name="T2" fmla="*/ 33 w 104"/>
                <a:gd name="T3" fmla="*/ 8 h 159"/>
                <a:gd name="T4" fmla="*/ 27 w 104"/>
                <a:gd name="T5" fmla="*/ 14 h 159"/>
                <a:gd name="T6" fmla="*/ 18 w 104"/>
                <a:gd name="T7" fmla="*/ 19 h 159"/>
                <a:gd name="T8" fmla="*/ 13 w 104"/>
                <a:gd name="T9" fmla="*/ 23 h 159"/>
                <a:gd name="T10" fmla="*/ 17 w 104"/>
                <a:gd name="T11" fmla="*/ 26 h 159"/>
                <a:gd name="T12" fmla="*/ 25 w 104"/>
                <a:gd name="T13" fmla="*/ 28 h 159"/>
                <a:gd name="T14" fmla="*/ 33 w 104"/>
                <a:gd name="T15" fmla="*/ 32 h 159"/>
                <a:gd name="T16" fmla="*/ 30 w 104"/>
                <a:gd name="T17" fmla="*/ 37 h 159"/>
                <a:gd name="T18" fmla="*/ 24 w 104"/>
                <a:gd name="T19" fmla="*/ 43 h 159"/>
                <a:gd name="T20" fmla="*/ 27 w 104"/>
                <a:gd name="T21" fmla="*/ 51 h 159"/>
                <a:gd name="T22" fmla="*/ 43 w 104"/>
                <a:gd name="T23" fmla="*/ 59 h 159"/>
                <a:gd name="T24" fmla="*/ 58 w 104"/>
                <a:gd name="T25" fmla="*/ 59 h 159"/>
                <a:gd name="T26" fmla="*/ 69 w 104"/>
                <a:gd name="T27" fmla="*/ 59 h 159"/>
                <a:gd name="T28" fmla="*/ 81 w 104"/>
                <a:gd name="T29" fmla="*/ 58 h 159"/>
                <a:gd name="T30" fmla="*/ 89 w 104"/>
                <a:gd name="T31" fmla="*/ 58 h 159"/>
                <a:gd name="T32" fmla="*/ 98 w 104"/>
                <a:gd name="T33" fmla="*/ 59 h 159"/>
                <a:gd name="T34" fmla="*/ 104 w 104"/>
                <a:gd name="T35" fmla="*/ 63 h 159"/>
                <a:gd name="T36" fmla="*/ 101 w 104"/>
                <a:gd name="T37" fmla="*/ 64 h 159"/>
                <a:gd name="T38" fmla="*/ 92 w 104"/>
                <a:gd name="T39" fmla="*/ 63 h 159"/>
                <a:gd name="T40" fmla="*/ 78 w 104"/>
                <a:gd name="T41" fmla="*/ 64 h 159"/>
                <a:gd name="T42" fmla="*/ 63 w 104"/>
                <a:gd name="T43" fmla="*/ 66 h 159"/>
                <a:gd name="T44" fmla="*/ 45 w 104"/>
                <a:gd name="T45" fmla="*/ 66 h 159"/>
                <a:gd name="T46" fmla="*/ 27 w 104"/>
                <a:gd name="T47" fmla="*/ 61 h 159"/>
                <a:gd name="T48" fmla="*/ 18 w 104"/>
                <a:gd name="T49" fmla="*/ 55 h 159"/>
                <a:gd name="T50" fmla="*/ 14 w 104"/>
                <a:gd name="T51" fmla="*/ 46 h 159"/>
                <a:gd name="T52" fmla="*/ 17 w 104"/>
                <a:gd name="T53" fmla="*/ 39 h 159"/>
                <a:gd name="T54" fmla="*/ 9 w 104"/>
                <a:gd name="T55" fmla="*/ 32 h 159"/>
                <a:gd name="T56" fmla="*/ 0 w 104"/>
                <a:gd name="T57" fmla="*/ 25 h 159"/>
                <a:gd name="T58" fmla="*/ 8 w 104"/>
                <a:gd name="T59" fmla="*/ 19 h 159"/>
                <a:gd name="T60" fmla="*/ 17 w 104"/>
                <a:gd name="T61" fmla="*/ 15 h 159"/>
                <a:gd name="T62" fmla="*/ 23 w 104"/>
                <a:gd name="T63" fmla="*/ 11 h 159"/>
                <a:gd name="T64" fmla="*/ 19 w 104"/>
                <a:gd name="T65" fmla="*/ 7 h 159"/>
                <a:gd name="T66" fmla="*/ 11 w 104"/>
                <a:gd name="T67" fmla="*/ 2 h 159"/>
                <a:gd name="T68" fmla="*/ 25 w 104"/>
                <a:gd name="T69" fmla="*/ 0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"/>
                <a:gd name="T106" fmla="*/ 0 h 159"/>
                <a:gd name="T107" fmla="*/ 104 w 104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" h="159">
                  <a:moveTo>
                    <a:pt x="25" y="0"/>
                  </a:moveTo>
                  <a:lnTo>
                    <a:pt x="30" y="8"/>
                  </a:lnTo>
                  <a:lnTo>
                    <a:pt x="32" y="14"/>
                  </a:lnTo>
                  <a:lnTo>
                    <a:pt x="33" y="20"/>
                  </a:lnTo>
                  <a:lnTo>
                    <a:pt x="32" y="26"/>
                  </a:lnTo>
                  <a:lnTo>
                    <a:pt x="27" y="33"/>
                  </a:lnTo>
                  <a:lnTo>
                    <a:pt x="22" y="41"/>
                  </a:lnTo>
                  <a:lnTo>
                    <a:pt x="18" y="47"/>
                  </a:lnTo>
                  <a:lnTo>
                    <a:pt x="14" y="51"/>
                  </a:lnTo>
                  <a:lnTo>
                    <a:pt x="13" y="56"/>
                  </a:lnTo>
                  <a:lnTo>
                    <a:pt x="14" y="59"/>
                  </a:lnTo>
                  <a:lnTo>
                    <a:pt x="17" y="63"/>
                  </a:lnTo>
                  <a:lnTo>
                    <a:pt x="21" y="65"/>
                  </a:lnTo>
                  <a:lnTo>
                    <a:pt x="25" y="68"/>
                  </a:lnTo>
                  <a:lnTo>
                    <a:pt x="31" y="72"/>
                  </a:lnTo>
                  <a:lnTo>
                    <a:pt x="33" y="78"/>
                  </a:lnTo>
                  <a:lnTo>
                    <a:pt x="32" y="86"/>
                  </a:lnTo>
                  <a:lnTo>
                    <a:pt x="30" y="90"/>
                  </a:lnTo>
                  <a:lnTo>
                    <a:pt x="26" y="96"/>
                  </a:lnTo>
                  <a:lnTo>
                    <a:pt x="24" y="104"/>
                  </a:lnTo>
                  <a:lnTo>
                    <a:pt x="24" y="111"/>
                  </a:lnTo>
                  <a:lnTo>
                    <a:pt x="27" y="122"/>
                  </a:lnTo>
                  <a:lnTo>
                    <a:pt x="34" y="132"/>
                  </a:lnTo>
                  <a:lnTo>
                    <a:pt x="43" y="140"/>
                  </a:lnTo>
                  <a:lnTo>
                    <a:pt x="55" y="143"/>
                  </a:lnTo>
                  <a:lnTo>
                    <a:pt x="58" y="141"/>
                  </a:lnTo>
                  <a:lnTo>
                    <a:pt x="63" y="141"/>
                  </a:lnTo>
                  <a:lnTo>
                    <a:pt x="69" y="140"/>
                  </a:lnTo>
                  <a:lnTo>
                    <a:pt x="74" y="138"/>
                  </a:lnTo>
                  <a:lnTo>
                    <a:pt x="81" y="138"/>
                  </a:lnTo>
                  <a:lnTo>
                    <a:pt x="85" y="137"/>
                  </a:lnTo>
                  <a:lnTo>
                    <a:pt x="89" y="137"/>
                  </a:lnTo>
                  <a:lnTo>
                    <a:pt x="92" y="137"/>
                  </a:lnTo>
                  <a:lnTo>
                    <a:pt x="98" y="140"/>
                  </a:lnTo>
                  <a:lnTo>
                    <a:pt x="102" y="144"/>
                  </a:lnTo>
                  <a:lnTo>
                    <a:pt x="104" y="150"/>
                  </a:lnTo>
                  <a:lnTo>
                    <a:pt x="102" y="159"/>
                  </a:lnTo>
                  <a:lnTo>
                    <a:pt x="101" y="153"/>
                  </a:lnTo>
                  <a:lnTo>
                    <a:pt x="98" y="150"/>
                  </a:lnTo>
                  <a:lnTo>
                    <a:pt x="92" y="150"/>
                  </a:lnTo>
                  <a:lnTo>
                    <a:pt x="86" y="150"/>
                  </a:lnTo>
                  <a:lnTo>
                    <a:pt x="78" y="153"/>
                  </a:lnTo>
                  <a:lnTo>
                    <a:pt x="71" y="155"/>
                  </a:lnTo>
                  <a:lnTo>
                    <a:pt x="63" y="156"/>
                  </a:lnTo>
                  <a:lnTo>
                    <a:pt x="58" y="158"/>
                  </a:lnTo>
                  <a:lnTo>
                    <a:pt x="45" y="158"/>
                  </a:lnTo>
                  <a:lnTo>
                    <a:pt x="35" y="153"/>
                  </a:lnTo>
                  <a:lnTo>
                    <a:pt x="27" y="147"/>
                  </a:lnTo>
                  <a:lnTo>
                    <a:pt x="21" y="138"/>
                  </a:lnTo>
                  <a:lnTo>
                    <a:pt x="18" y="129"/>
                  </a:lnTo>
                  <a:lnTo>
                    <a:pt x="16" y="119"/>
                  </a:lnTo>
                  <a:lnTo>
                    <a:pt x="14" y="110"/>
                  </a:lnTo>
                  <a:lnTo>
                    <a:pt x="16" y="102"/>
                  </a:lnTo>
                  <a:lnTo>
                    <a:pt x="17" y="92"/>
                  </a:lnTo>
                  <a:lnTo>
                    <a:pt x="14" y="84"/>
                  </a:lnTo>
                  <a:lnTo>
                    <a:pt x="9" y="78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3" y="53"/>
                  </a:lnTo>
                  <a:lnTo>
                    <a:pt x="8" y="47"/>
                  </a:lnTo>
                  <a:lnTo>
                    <a:pt x="12" y="41"/>
                  </a:lnTo>
                  <a:lnTo>
                    <a:pt x="17" y="36"/>
                  </a:lnTo>
                  <a:lnTo>
                    <a:pt x="21" y="32"/>
                  </a:lnTo>
                  <a:lnTo>
                    <a:pt x="23" y="27"/>
                  </a:lnTo>
                  <a:lnTo>
                    <a:pt x="22" y="21"/>
                  </a:lnTo>
                  <a:lnTo>
                    <a:pt x="19" y="17"/>
                  </a:lnTo>
                  <a:lnTo>
                    <a:pt x="16" y="12"/>
                  </a:lnTo>
                  <a:lnTo>
                    <a:pt x="11" y="6"/>
                  </a:lnTo>
                  <a:lnTo>
                    <a:pt x="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9" name="Freeform 15"/>
            <p:cNvSpPr>
              <a:spLocks noChangeArrowheads="1"/>
            </p:cNvSpPr>
            <p:nvPr/>
          </p:nvSpPr>
          <p:spPr bwMode="auto">
            <a:xfrm>
              <a:off x="88" y="542"/>
              <a:ext cx="416" cy="132"/>
            </a:xfrm>
            <a:custGeom>
              <a:avLst/>
              <a:gdLst>
                <a:gd name="T0" fmla="*/ 191 w 416"/>
                <a:gd name="T1" fmla="*/ 76 h 174"/>
                <a:gd name="T2" fmla="*/ 188 w 416"/>
                <a:gd name="T3" fmla="*/ 71 h 174"/>
                <a:gd name="T4" fmla="*/ 184 w 416"/>
                <a:gd name="T5" fmla="*/ 62 h 174"/>
                <a:gd name="T6" fmla="*/ 171 w 416"/>
                <a:gd name="T7" fmla="*/ 50 h 174"/>
                <a:gd name="T8" fmla="*/ 151 w 416"/>
                <a:gd name="T9" fmla="*/ 39 h 174"/>
                <a:gd name="T10" fmla="*/ 125 w 416"/>
                <a:gd name="T11" fmla="*/ 30 h 174"/>
                <a:gd name="T12" fmla="*/ 92 w 416"/>
                <a:gd name="T13" fmla="*/ 34 h 174"/>
                <a:gd name="T14" fmla="*/ 76 w 416"/>
                <a:gd name="T15" fmla="*/ 49 h 174"/>
                <a:gd name="T16" fmla="*/ 56 w 416"/>
                <a:gd name="T17" fmla="*/ 52 h 174"/>
                <a:gd name="T18" fmla="*/ 47 w 416"/>
                <a:gd name="T19" fmla="*/ 47 h 174"/>
                <a:gd name="T20" fmla="*/ 32 w 416"/>
                <a:gd name="T21" fmla="*/ 57 h 174"/>
                <a:gd name="T22" fmla="*/ 11 w 416"/>
                <a:gd name="T23" fmla="*/ 63 h 174"/>
                <a:gd name="T24" fmla="*/ 20 w 416"/>
                <a:gd name="T25" fmla="*/ 68 h 174"/>
                <a:gd name="T26" fmla="*/ 2 w 416"/>
                <a:gd name="T27" fmla="*/ 67 h 174"/>
                <a:gd name="T28" fmla="*/ 9 w 416"/>
                <a:gd name="T29" fmla="*/ 52 h 174"/>
                <a:gd name="T30" fmla="*/ 29 w 416"/>
                <a:gd name="T31" fmla="*/ 52 h 174"/>
                <a:gd name="T32" fmla="*/ 48 w 416"/>
                <a:gd name="T33" fmla="*/ 41 h 174"/>
                <a:gd name="T34" fmla="*/ 60 w 416"/>
                <a:gd name="T35" fmla="*/ 47 h 174"/>
                <a:gd name="T36" fmla="*/ 74 w 416"/>
                <a:gd name="T37" fmla="*/ 41 h 174"/>
                <a:gd name="T38" fmla="*/ 95 w 416"/>
                <a:gd name="T39" fmla="*/ 27 h 174"/>
                <a:gd name="T40" fmla="*/ 125 w 416"/>
                <a:gd name="T41" fmla="*/ 24 h 174"/>
                <a:gd name="T42" fmla="*/ 148 w 416"/>
                <a:gd name="T43" fmla="*/ 34 h 174"/>
                <a:gd name="T44" fmla="*/ 163 w 416"/>
                <a:gd name="T45" fmla="*/ 39 h 174"/>
                <a:gd name="T46" fmla="*/ 181 w 416"/>
                <a:gd name="T47" fmla="*/ 54 h 174"/>
                <a:gd name="T48" fmla="*/ 189 w 416"/>
                <a:gd name="T49" fmla="*/ 37 h 174"/>
                <a:gd name="T50" fmla="*/ 208 w 416"/>
                <a:gd name="T51" fmla="*/ 17 h 174"/>
                <a:gd name="T52" fmla="*/ 238 w 416"/>
                <a:gd name="T53" fmla="*/ 10 h 174"/>
                <a:gd name="T54" fmla="*/ 254 w 416"/>
                <a:gd name="T55" fmla="*/ 11 h 174"/>
                <a:gd name="T56" fmla="*/ 278 w 416"/>
                <a:gd name="T57" fmla="*/ 4 h 174"/>
                <a:gd name="T58" fmla="*/ 308 w 416"/>
                <a:gd name="T59" fmla="*/ 1 h 174"/>
                <a:gd name="T60" fmla="*/ 324 w 416"/>
                <a:gd name="T61" fmla="*/ 6 h 174"/>
                <a:gd name="T62" fmla="*/ 329 w 416"/>
                <a:gd name="T63" fmla="*/ 16 h 174"/>
                <a:gd name="T64" fmla="*/ 351 w 416"/>
                <a:gd name="T65" fmla="*/ 18 h 174"/>
                <a:gd name="T66" fmla="*/ 373 w 416"/>
                <a:gd name="T67" fmla="*/ 12 h 174"/>
                <a:gd name="T68" fmla="*/ 399 w 416"/>
                <a:gd name="T69" fmla="*/ 15 h 174"/>
                <a:gd name="T70" fmla="*/ 397 w 416"/>
                <a:gd name="T71" fmla="*/ 28 h 174"/>
                <a:gd name="T72" fmla="*/ 403 w 416"/>
                <a:gd name="T73" fmla="*/ 38 h 174"/>
                <a:gd name="T74" fmla="*/ 400 w 416"/>
                <a:gd name="T75" fmla="*/ 53 h 174"/>
                <a:gd name="T76" fmla="*/ 416 w 416"/>
                <a:gd name="T77" fmla="*/ 67 h 174"/>
                <a:gd name="T78" fmla="*/ 405 w 416"/>
                <a:gd name="T79" fmla="*/ 70 h 174"/>
                <a:gd name="T80" fmla="*/ 409 w 416"/>
                <a:gd name="T81" fmla="*/ 64 h 174"/>
                <a:gd name="T82" fmla="*/ 389 w 416"/>
                <a:gd name="T83" fmla="*/ 49 h 174"/>
                <a:gd name="T84" fmla="*/ 393 w 416"/>
                <a:gd name="T85" fmla="*/ 41 h 174"/>
                <a:gd name="T86" fmla="*/ 390 w 416"/>
                <a:gd name="T87" fmla="*/ 33 h 174"/>
                <a:gd name="T88" fmla="*/ 395 w 416"/>
                <a:gd name="T89" fmla="*/ 23 h 174"/>
                <a:gd name="T90" fmla="*/ 386 w 416"/>
                <a:gd name="T91" fmla="*/ 13 h 174"/>
                <a:gd name="T92" fmla="*/ 374 w 416"/>
                <a:gd name="T93" fmla="*/ 20 h 174"/>
                <a:gd name="T94" fmla="*/ 360 w 416"/>
                <a:gd name="T95" fmla="*/ 19 h 174"/>
                <a:gd name="T96" fmla="*/ 341 w 416"/>
                <a:gd name="T97" fmla="*/ 25 h 174"/>
                <a:gd name="T98" fmla="*/ 320 w 416"/>
                <a:gd name="T99" fmla="*/ 13 h 174"/>
                <a:gd name="T100" fmla="*/ 294 w 416"/>
                <a:gd name="T101" fmla="*/ 6 h 174"/>
                <a:gd name="T102" fmla="*/ 272 w 416"/>
                <a:gd name="T103" fmla="*/ 13 h 174"/>
                <a:gd name="T104" fmla="*/ 250 w 416"/>
                <a:gd name="T105" fmla="*/ 17 h 174"/>
                <a:gd name="T106" fmla="*/ 228 w 416"/>
                <a:gd name="T107" fmla="*/ 17 h 174"/>
                <a:gd name="T108" fmla="*/ 216 w 416"/>
                <a:gd name="T109" fmla="*/ 20 h 174"/>
                <a:gd name="T110" fmla="*/ 193 w 416"/>
                <a:gd name="T111" fmla="*/ 55 h 174"/>
                <a:gd name="T112" fmla="*/ 194 w 416"/>
                <a:gd name="T113" fmla="*/ 70 h 1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6"/>
                <a:gd name="T172" fmla="*/ 0 h 174"/>
                <a:gd name="T173" fmla="*/ 416 w 416"/>
                <a:gd name="T174" fmla="*/ 174 h 1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6" h="174">
                  <a:moveTo>
                    <a:pt x="194" y="160"/>
                  </a:moveTo>
                  <a:lnTo>
                    <a:pt x="194" y="168"/>
                  </a:lnTo>
                  <a:lnTo>
                    <a:pt x="193" y="172"/>
                  </a:lnTo>
                  <a:lnTo>
                    <a:pt x="191" y="174"/>
                  </a:lnTo>
                  <a:lnTo>
                    <a:pt x="190" y="171"/>
                  </a:lnTo>
                  <a:lnTo>
                    <a:pt x="189" y="168"/>
                  </a:lnTo>
                  <a:lnTo>
                    <a:pt x="189" y="166"/>
                  </a:lnTo>
                  <a:lnTo>
                    <a:pt x="188" y="163"/>
                  </a:lnTo>
                  <a:lnTo>
                    <a:pt x="188" y="160"/>
                  </a:lnTo>
                  <a:lnTo>
                    <a:pt x="187" y="154"/>
                  </a:lnTo>
                  <a:lnTo>
                    <a:pt x="185" y="148"/>
                  </a:lnTo>
                  <a:lnTo>
                    <a:pt x="184" y="142"/>
                  </a:lnTo>
                  <a:lnTo>
                    <a:pt x="181" y="136"/>
                  </a:lnTo>
                  <a:lnTo>
                    <a:pt x="179" y="130"/>
                  </a:lnTo>
                  <a:lnTo>
                    <a:pt x="175" y="123"/>
                  </a:lnTo>
                  <a:lnTo>
                    <a:pt x="171" y="115"/>
                  </a:lnTo>
                  <a:lnTo>
                    <a:pt x="166" y="106"/>
                  </a:lnTo>
                  <a:lnTo>
                    <a:pt x="161" y="100"/>
                  </a:lnTo>
                  <a:lnTo>
                    <a:pt x="155" y="94"/>
                  </a:lnTo>
                  <a:lnTo>
                    <a:pt x="151" y="91"/>
                  </a:lnTo>
                  <a:lnTo>
                    <a:pt x="147" y="91"/>
                  </a:lnTo>
                  <a:lnTo>
                    <a:pt x="144" y="87"/>
                  </a:lnTo>
                  <a:lnTo>
                    <a:pt x="135" y="76"/>
                  </a:lnTo>
                  <a:lnTo>
                    <a:pt x="125" y="67"/>
                  </a:lnTo>
                  <a:lnTo>
                    <a:pt x="115" y="67"/>
                  </a:lnTo>
                  <a:lnTo>
                    <a:pt x="107" y="72"/>
                  </a:lnTo>
                  <a:lnTo>
                    <a:pt x="98" y="75"/>
                  </a:lnTo>
                  <a:lnTo>
                    <a:pt x="92" y="78"/>
                  </a:lnTo>
                  <a:lnTo>
                    <a:pt x="87" y="81"/>
                  </a:lnTo>
                  <a:lnTo>
                    <a:pt x="81" y="93"/>
                  </a:lnTo>
                  <a:lnTo>
                    <a:pt x="79" y="103"/>
                  </a:lnTo>
                  <a:lnTo>
                    <a:pt x="76" y="114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0" y="120"/>
                  </a:lnTo>
                  <a:lnTo>
                    <a:pt x="56" y="118"/>
                  </a:lnTo>
                  <a:lnTo>
                    <a:pt x="55" y="112"/>
                  </a:lnTo>
                  <a:lnTo>
                    <a:pt x="54" y="105"/>
                  </a:lnTo>
                  <a:lnTo>
                    <a:pt x="50" y="105"/>
                  </a:lnTo>
                  <a:lnTo>
                    <a:pt x="47" y="108"/>
                  </a:lnTo>
                  <a:lnTo>
                    <a:pt x="45" y="112"/>
                  </a:lnTo>
                  <a:lnTo>
                    <a:pt x="44" y="118"/>
                  </a:lnTo>
                  <a:lnTo>
                    <a:pt x="40" y="126"/>
                  </a:lnTo>
                  <a:lnTo>
                    <a:pt x="32" y="130"/>
                  </a:lnTo>
                  <a:lnTo>
                    <a:pt x="19" y="132"/>
                  </a:lnTo>
                  <a:lnTo>
                    <a:pt x="13" y="133"/>
                  </a:lnTo>
                  <a:lnTo>
                    <a:pt x="10" y="139"/>
                  </a:lnTo>
                  <a:lnTo>
                    <a:pt x="11" y="145"/>
                  </a:lnTo>
                  <a:lnTo>
                    <a:pt x="15" y="151"/>
                  </a:lnTo>
                  <a:lnTo>
                    <a:pt x="16" y="153"/>
                  </a:lnTo>
                  <a:lnTo>
                    <a:pt x="18" y="154"/>
                  </a:lnTo>
                  <a:lnTo>
                    <a:pt x="20" y="157"/>
                  </a:lnTo>
                  <a:lnTo>
                    <a:pt x="22" y="160"/>
                  </a:lnTo>
                  <a:lnTo>
                    <a:pt x="5" y="160"/>
                  </a:lnTo>
                  <a:lnTo>
                    <a:pt x="3" y="157"/>
                  </a:lnTo>
                  <a:lnTo>
                    <a:pt x="2" y="153"/>
                  </a:lnTo>
                  <a:lnTo>
                    <a:pt x="1" y="147"/>
                  </a:lnTo>
                  <a:lnTo>
                    <a:pt x="0" y="141"/>
                  </a:lnTo>
                  <a:lnTo>
                    <a:pt x="3" y="127"/>
                  </a:lnTo>
                  <a:lnTo>
                    <a:pt x="9" y="118"/>
                  </a:lnTo>
                  <a:lnTo>
                    <a:pt x="17" y="114"/>
                  </a:lnTo>
                  <a:lnTo>
                    <a:pt x="21" y="115"/>
                  </a:lnTo>
                  <a:lnTo>
                    <a:pt x="24" y="118"/>
                  </a:lnTo>
                  <a:lnTo>
                    <a:pt x="29" y="120"/>
                  </a:lnTo>
                  <a:lnTo>
                    <a:pt x="32" y="117"/>
                  </a:lnTo>
                  <a:lnTo>
                    <a:pt x="35" y="109"/>
                  </a:lnTo>
                  <a:lnTo>
                    <a:pt x="41" y="100"/>
                  </a:lnTo>
                  <a:lnTo>
                    <a:pt x="48" y="93"/>
                  </a:lnTo>
                  <a:lnTo>
                    <a:pt x="55" y="91"/>
                  </a:lnTo>
                  <a:lnTo>
                    <a:pt x="58" y="97"/>
                  </a:lnTo>
                  <a:lnTo>
                    <a:pt x="59" y="105"/>
                  </a:lnTo>
                  <a:lnTo>
                    <a:pt x="60" y="108"/>
                  </a:lnTo>
                  <a:lnTo>
                    <a:pt x="63" y="108"/>
                  </a:lnTo>
                  <a:lnTo>
                    <a:pt x="69" y="106"/>
                  </a:lnTo>
                  <a:lnTo>
                    <a:pt x="72" y="102"/>
                  </a:lnTo>
                  <a:lnTo>
                    <a:pt x="74" y="93"/>
                  </a:lnTo>
                  <a:lnTo>
                    <a:pt x="76" y="81"/>
                  </a:lnTo>
                  <a:lnTo>
                    <a:pt x="86" y="69"/>
                  </a:lnTo>
                  <a:lnTo>
                    <a:pt x="89" y="66"/>
                  </a:lnTo>
                  <a:lnTo>
                    <a:pt x="95" y="63"/>
                  </a:lnTo>
                  <a:lnTo>
                    <a:pt x="101" y="58"/>
                  </a:lnTo>
                  <a:lnTo>
                    <a:pt x="112" y="54"/>
                  </a:lnTo>
                  <a:lnTo>
                    <a:pt x="119" y="54"/>
                  </a:lnTo>
                  <a:lnTo>
                    <a:pt x="125" y="55"/>
                  </a:lnTo>
                  <a:lnTo>
                    <a:pt x="132" y="61"/>
                  </a:lnTo>
                  <a:lnTo>
                    <a:pt x="138" y="66"/>
                  </a:lnTo>
                  <a:lnTo>
                    <a:pt x="144" y="73"/>
                  </a:lnTo>
                  <a:lnTo>
                    <a:pt x="148" y="78"/>
                  </a:lnTo>
                  <a:lnTo>
                    <a:pt x="150" y="82"/>
                  </a:lnTo>
                  <a:lnTo>
                    <a:pt x="151" y="84"/>
                  </a:lnTo>
                  <a:lnTo>
                    <a:pt x="157" y="85"/>
                  </a:lnTo>
                  <a:lnTo>
                    <a:pt x="163" y="91"/>
                  </a:lnTo>
                  <a:lnTo>
                    <a:pt x="168" y="99"/>
                  </a:lnTo>
                  <a:lnTo>
                    <a:pt x="174" y="108"/>
                  </a:lnTo>
                  <a:lnTo>
                    <a:pt x="178" y="117"/>
                  </a:lnTo>
                  <a:lnTo>
                    <a:pt x="181" y="124"/>
                  </a:lnTo>
                  <a:lnTo>
                    <a:pt x="184" y="130"/>
                  </a:lnTo>
                  <a:lnTo>
                    <a:pt x="185" y="132"/>
                  </a:lnTo>
                  <a:lnTo>
                    <a:pt x="186" y="106"/>
                  </a:lnTo>
                  <a:lnTo>
                    <a:pt x="189" y="85"/>
                  </a:lnTo>
                  <a:lnTo>
                    <a:pt x="193" y="69"/>
                  </a:lnTo>
                  <a:lnTo>
                    <a:pt x="198" y="55"/>
                  </a:lnTo>
                  <a:lnTo>
                    <a:pt x="203" y="45"/>
                  </a:lnTo>
                  <a:lnTo>
                    <a:pt x="208" y="39"/>
                  </a:lnTo>
                  <a:lnTo>
                    <a:pt x="214" y="33"/>
                  </a:lnTo>
                  <a:lnTo>
                    <a:pt x="219" y="28"/>
                  </a:lnTo>
                  <a:lnTo>
                    <a:pt x="229" y="22"/>
                  </a:lnTo>
                  <a:lnTo>
                    <a:pt x="238" y="22"/>
                  </a:lnTo>
                  <a:lnTo>
                    <a:pt x="244" y="25"/>
                  </a:lnTo>
                  <a:lnTo>
                    <a:pt x="249" y="28"/>
                  </a:lnTo>
                  <a:lnTo>
                    <a:pt x="251" y="28"/>
                  </a:lnTo>
                  <a:lnTo>
                    <a:pt x="254" y="27"/>
                  </a:lnTo>
                  <a:lnTo>
                    <a:pt x="259" y="22"/>
                  </a:lnTo>
                  <a:lnTo>
                    <a:pt x="265" y="18"/>
                  </a:lnTo>
                  <a:lnTo>
                    <a:pt x="271" y="13"/>
                  </a:lnTo>
                  <a:lnTo>
                    <a:pt x="278" y="9"/>
                  </a:lnTo>
                  <a:lnTo>
                    <a:pt x="285" y="4"/>
                  </a:lnTo>
                  <a:lnTo>
                    <a:pt x="294" y="1"/>
                  </a:lnTo>
                  <a:lnTo>
                    <a:pt x="302" y="0"/>
                  </a:lnTo>
                  <a:lnTo>
                    <a:pt x="308" y="1"/>
                  </a:lnTo>
                  <a:lnTo>
                    <a:pt x="313" y="4"/>
                  </a:lnTo>
                  <a:lnTo>
                    <a:pt x="318" y="7"/>
                  </a:lnTo>
                  <a:lnTo>
                    <a:pt x="321" y="10"/>
                  </a:lnTo>
                  <a:lnTo>
                    <a:pt x="324" y="15"/>
                  </a:lnTo>
                  <a:lnTo>
                    <a:pt x="325" y="19"/>
                  </a:lnTo>
                  <a:lnTo>
                    <a:pt x="326" y="22"/>
                  </a:lnTo>
                  <a:lnTo>
                    <a:pt x="328" y="28"/>
                  </a:lnTo>
                  <a:lnTo>
                    <a:pt x="329" y="37"/>
                  </a:lnTo>
                  <a:lnTo>
                    <a:pt x="333" y="45"/>
                  </a:lnTo>
                  <a:lnTo>
                    <a:pt x="341" y="49"/>
                  </a:lnTo>
                  <a:lnTo>
                    <a:pt x="347" y="48"/>
                  </a:lnTo>
                  <a:lnTo>
                    <a:pt x="351" y="42"/>
                  </a:lnTo>
                  <a:lnTo>
                    <a:pt x="355" y="36"/>
                  </a:lnTo>
                  <a:lnTo>
                    <a:pt x="361" y="33"/>
                  </a:lnTo>
                  <a:lnTo>
                    <a:pt x="369" y="31"/>
                  </a:lnTo>
                  <a:lnTo>
                    <a:pt x="373" y="28"/>
                  </a:lnTo>
                  <a:lnTo>
                    <a:pt x="377" y="25"/>
                  </a:lnTo>
                  <a:lnTo>
                    <a:pt x="385" y="24"/>
                  </a:lnTo>
                  <a:lnTo>
                    <a:pt x="394" y="27"/>
                  </a:lnTo>
                  <a:lnTo>
                    <a:pt x="399" y="34"/>
                  </a:lnTo>
                  <a:lnTo>
                    <a:pt x="402" y="45"/>
                  </a:lnTo>
                  <a:lnTo>
                    <a:pt x="401" y="54"/>
                  </a:lnTo>
                  <a:lnTo>
                    <a:pt x="399" y="58"/>
                  </a:lnTo>
                  <a:lnTo>
                    <a:pt x="397" y="64"/>
                  </a:lnTo>
                  <a:lnTo>
                    <a:pt x="396" y="70"/>
                  </a:lnTo>
                  <a:lnTo>
                    <a:pt x="397" y="75"/>
                  </a:lnTo>
                  <a:lnTo>
                    <a:pt x="400" y="79"/>
                  </a:lnTo>
                  <a:lnTo>
                    <a:pt x="403" y="87"/>
                  </a:lnTo>
                  <a:lnTo>
                    <a:pt x="404" y="94"/>
                  </a:lnTo>
                  <a:lnTo>
                    <a:pt x="399" y="100"/>
                  </a:lnTo>
                  <a:lnTo>
                    <a:pt x="396" y="108"/>
                  </a:lnTo>
                  <a:lnTo>
                    <a:pt x="400" y="121"/>
                  </a:lnTo>
                  <a:lnTo>
                    <a:pt x="409" y="136"/>
                  </a:lnTo>
                  <a:lnTo>
                    <a:pt x="415" y="148"/>
                  </a:lnTo>
                  <a:lnTo>
                    <a:pt x="415" y="150"/>
                  </a:lnTo>
                  <a:lnTo>
                    <a:pt x="416" y="153"/>
                  </a:lnTo>
                  <a:lnTo>
                    <a:pt x="414" y="157"/>
                  </a:lnTo>
                  <a:lnTo>
                    <a:pt x="410" y="160"/>
                  </a:lnTo>
                  <a:lnTo>
                    <a:pt x="405" y="160"/>
                  </a:lnTo>
                  <a:lnTo>
                    <a:pt x="405" y="159"/>
                  </a:lnTo>
                  <a:lnTo>
                    <a:pt x="408" y="156"/>
                  </a:lnTo>
                  <a:lnTo>
                    <a:pt x="409" y="153"/>
                  </a:lnTo>
                  <a:lnTo>
                    <a:pt x="409" y="148"/>
                  </a:lnTo>
                  <a:lnTo>
                    <a:pt x="407" y="141"/>
                  </a:lnTo>
                  <a:lnTo>
                    <a:pt x="401" y="129"/>
                  </a:lnTo>
                  <a:lnTo>
                    <a:pt x="395" y="118"/>
                  </a:lnTo>
                  <a:lnTo>
                    <a:pt x="389" y="112"/>
                  </a:lnTo>
                  <a:lnTo>
                    <a:pt x="386" y="109"/>
                  </a:lnTo>
                  <a:lnTo>
                    <a:pt x="386" y="103"/>
                  </a:lnTo>
                  <a:lnTo>
                    <a:pt x="388" y="97"/>
                  </a:lnTo>
                  <a:lnTo>
                    <a:pt x="393" y="94"/>
                  </a:lnTo>
                  <a:lnTo>
                    <a:pt x="396" y="90"/>
                  </a:lnTo>
                  <a:lnTo>
                    <a:pt x="397" y="85"/>
                  </a:lnTo>
                  <a:lnTo>
                    <a:pt x="396" y="81"/>
                  </a:lnTo>
                  <a:lnTo>
                    <a:pt x="390" y="76"/>
                  </a:lnTo>
                  <a:lnTo>
                    <a:pt x="387" y="72"/>
                  </a:lnTo>
                  <a:lnTo>
                    <a:pt x="388" y="64"/>
                  </a:lnTo>
                  <a:lnTo>
                    <a:pt x="391" y="57"/>
                  </a:lnTo>
                  <a:lnTo>
                    <a:pt x="395" y="51"/>
                  </a:lnTo>
                  <a:lnTo>
                    <a:pt x="396" y="45"/>
                  </a:lnTo>
                  <a:lnTo>
                    <a:pt x="395" y="37"/>
                  </a:lnTo>
                  <a:lnTo>
                    <a:pt x="390" y="31"/>
                  </a:lnTo>
                  <a:lnTo>
                    <a:pt x="386" y="30"/>
                  </a:lnTo>
                  <a:lnTo>
                    <a:pt x="383" y="34"/>
                  </a:lnTo>
                  <a:lnTo>
                    <a:pt x="381" y="40"/>
                  </a:lnTo>
                  <a:lnTo>
                    <a:pt x="378" y="46"/>
                  </a:lnTo>
                  <a:lnTo>
                    <a:pt x="374" y="48"/>
                  </a:lnTo>
                  <a:lnTo>
                    <a:pt x="370" y="46"/>
                  </a:lnTo>
                  <a:lnTo>
                    <a:pt x="367" y="43"/>
                  </a:lnTo>
                  <a:lnTo>
                    <a:pt x="363" y="42"/>
                  </a:lnTo>
                  <a:lnTo>
                    <a:pt x="360" y="43"/>
                  </a:lnTo>
                  <a:lnTo>
                    <a:pt x="356" y="46"/>
                  </a:lnTo>
                  <a:lnTo>
                    <a:pt x="351" y="52"/>
                  </a:lnTo>
                  <a:lnTo>
                    <a:pt x="346" y="55"/>
                  </a:lnTo>
                  <a:lnTo>
                    <a:pt x="341" y="57"/>
                  </a:lnTo>
                  <a:lnTo>
                    <a:pt x="334" y="54"/>
                  </a:lnTo>
                  <a:lnTo>
                    <a:pt x="329" y="49"/>
                  </a:lnTo>
                  <a:lnTo>
                    <a:pt x="323" y="42"/>
                  </a:lnTo>
                  <a:lnTo>
                    <a:pt x="320" y="30"/>
                  </a:lnTo>
                  <a:lnTo>
                    <a:pt x="316" y="19"/>
                  </a:lnTo>
                  <a:lnTo>
                    <a:pt x="308" y="13"/>
                  </a:lnTo>
                  <a:lnTo>
                    <a:pt x="300" y="12"/>
                  </a:lnTo>
                  <a:lnTo>
                    <a:pt x="294" y="13"/>
                  </a:lnTo>
                  <a:lnTo>
                    <a:pt x="289" y="16"/>
                  </a:lnTo>
                  <a:lnTo>
                    <a:pt x="283" y="21"/>
                  </a:lnTo>
                  <a:lnTo>
                    <a:pt x="278" y="25"/>
                  </a:lnTo>
                  <a:lnTo>
                    <a:pt x="272" y="30"/>
                  </a:lnTo>
                  <a:lnTo>
                    <a:pt x="267" y="34"/>
                  </a:lnTo>
                  <a:lnTo>
                    <a:pt x="262" y="37"/>
                  </a:lnTo>
                  <a:lnTo>
                    <a:pt x="255" y="39"/>
                  </a:lnTo>
                  <a:lnTo>
                    <a:pt x="250" y="39"/>
                  </a:lnTo>
                  <a:lnTo>
                    <a:pt x="244" y="37"/>
                  </a:lnTo>
                  <a:lnTo>
                    <a:pt x="238" y="37"/>
                  </a:lnTo>
                  <a:lnTo>
                    <a:pt x="233" y="37"/>
                  </a:lnTo>
                  <a:lnTo>
                    <a:pt x="228" y="39"/>
                  </a:lnTo>
                  <a:lnTo>
                    <a:pt x="225" y="40"/>
                  </a:lnTo>
                  <a:lnTo>
                    <a:pt x="220" y="42"/>
                  </a:lnTo>
                  <a:lnTo>
                    <a:pt x="218" y="43"/>
                  </a:lnTo>
                  <a:lnTo>
                    <a:pt x="216" y="46"/>
                  </a:lnTo>
                  <a:lnTo>
                    <a:pt x="210" y="55"/>
                  </a:lnTo>
                  <a:lnTo>
                    <a:pt x="202" y="72"/>
                  </a:lnTo>
                  <a:lnTo>
                    <a:pt x="194" y="96"/>
                  </a:lnTo>
                  <a:lnTo>
                    <a:pt x="193" y="126"/>
                  </a:lnTo>
                  <a:lnTo>
                    <a:pt x="194" y="136"/>
                  </a:lnTo>
                  <a:lnTo>
                    <a:pt x="194" y="145"/>
                  </a:lnTo>
                  <a:lnTo>
                    <a:pt x="194" y="154"/>
                  </a:lnTo>
                  <a:lnTo>
                    <a:pt x="194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0" name="Freeform 16"/>
            <p:cNvSpPr>
              <a:spLocks noChangeArrowheads="1"/>
            </p:cNvSpPr>
            <p:nvPr/>
          </p:nvSpPr>
          <p:spPr bwMode="auto">
            <a:xfrm>
              <a:off x="493" y="664"/>
              <a:ext cx="5" cy="2"/>
            </a:xfrm>
            <a:custGeom>
              <a:avLst/>
              <a:gdLst>
                <a:gd name="T0" fmla="*/ 5 w 5"/>
                <a:gd name="T1" fmla="*/ 0 h 2"/>
                <a:gd name="T2" fmla="*/ 3 w 5"/>
                <a:gd name="T3" fmla="*/ 2 h 2"/>
                <a:gd name="T4" fmla="*/ 2 w 5"/>
                <a:gd name="T5" fmla="*/ 2 h 2"/>
                <a:gd name="T6" fmla="*/ 0 w 5"/>
                <a:gd name="T7" fmla="*/ 2 h 2"/>
                <a:gd name="T8" fmla="*/ 0 w 5"/>
                <a:gd name="T9" fmla="*/ 0 h 2"/>
                <a:gd name="T10" fmla="*/ 5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5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1" name="Freeform 17"/>
            <p:cNvSpPr>
              <a:spLocks noChangeArrowheads="1"/>
            </p:cNvSpPr>
            <p:nvPr/>
          </p:nvSpPr>
          <p:spPr bwMode="auto">
            <a:xfrm>
              <a:off x="383" y="732"/>
              <a:ext cx="121" cy="127"/>
            </a:xfrm>
            <a:custGeom>
              <a:avLst/>
              <a:gdLst>
                <a:gd name="T0" fmla="*/ 86 w 121"/>
                <a:gd name="T1" fmla="*/ 32 h 170"/>
                <a:gd name="T2" fmla="*/ 96 w 121"/>
                <a:gd name="T3" fmla="*/ 25 h 170"/>
                <a:gd name="T4" fmla="*/ 113 w 121"/>
                <a:gd name="T5" fmla="*/ 19 h 170"/>
                <a:gd name="T6" fmla="*/ 117 w 121"/>
                <a:gd name="T7" fmla="*/ 11 h 170"/>
                <a:gd name="T8" fmla="*/ 115 w 121"/>
                <a:gd name="T9" fmla="*/ 5 h 170"/>
                <a:gd name="T10" fmla="*/ 107 w 121"/>
                <a:gd name="T11" fmla="*/ 2 h 170"/>
                <a:gd name="T12" fmla="*/ 96 w 121"/>
                <a:gd name="T13" fmla="*/ 2 h 170"/>
                <a:gd name="T14" fmla="*/ 82 w 121"/>
                <a:gd name="T15" fmla="*/ 4 h 170"/>
                <a:gd name="T16" fmla="*/ 69 w 121"/>
                <a:gd name="T17" fmla="*/ 10 h 170"/>
                <a:gd name="T18" fmla="*/ 56 w 121"/>
                <a:gd name="T19" fmla="*/ 12 h 170"/>
                <a:gd name="T20" fmla="*/ 46 w 121"/>
                <a:gd name="T21" fmla="*/ 12 h 170"/>
                <a:gd name="T22" fmla="*/ 38 w 121"/>
                <a:gd name="T23" fmla="*/ 12 h 170"/>
                <a:gd name="T24" fmla="*/ 30 w 121"/>
                <a:gd name="T25" fmla="*/ 11 h 170"/>
                <a:gd name="T26" fmla="*/ 14 w 121"/>
                <a:gd name="T27" fmla="*/ 14 h 170"/>
                <a:gd name="T28" fmla="*/ 5 w 121"/>
                <a:gd name="T29" fmla="*/ 16 h 170"/>
                <a:gd name="T30" fmla="*/ 0 w 121"/>
                <a:gd name="T31" fmla="*/ 15 h 170"/>
                <a:gd name="T32" fmla="*/ 4 w 121"/>
                <a:gd name="T33" fmla="*/ 12 h 170"/>
                <a:gd name="T34" fmla="*/ 13 w 121"/>
                <a:gd name="T35" fmla="*/ 10 h 170"/>
                <a:gd name="T36" fmla="*/ 23 w 121"/>
                <a:gd name="T37" fmla="*/ 10 h 170"/>
                <a:gd name="T38" fmla="*/ 33 w 121"/>
                <a:gd name="T39" fmla="*/ 9 h 170"/>
                <a:gd name="T40" fmla="*/ 39 w 121"/>
                <a:gd name="T41" fmla="*/ 10 h 170"/>
                <a:gd name="T42" fmla="*/ 44 w 121"/>
                <a:gd name="T43" fmla="*/ 10 h 170"/>
                <a:gd name="T44" fmla="*/ 53 w 121"/>
                <a:gd name="T45" fmla="*/ 10 h 170"/>
                <a:gd name="T46" fmla="*/ 67 w 121"/>
                <a:gd name="T47" fmla="*/ 6 h 170"/>
                <a:gd name="T48" fmla="*/ 88 w 121"/>
                <a:gd name="T49" fmla="*/ 1 h 170"/>
                <a:gd name="T50" fmla="*/ 103 w 121"/>
                <a:gd name="T51" fmla="*/ 0 h 170"/>
                <a:gd name="T52" fmla="*/ 113 w 121"/>
                <a:gd name="T53" fmla="*/ 2 h 170"/>
                <a:gd name="T54" fmla="*/ 118 w 121"/>
                <a:gd name="T55" fmla="*/ 6 h 170"/>
                <a:gd name="T56" fmla="*/ 121 w 121"/>
                <a:gd name="T57" fmla="*/ 12 h 170"/>
                <a:gd name="T58" fmla="*/ 114 w 121"/>
                <a:gd name="T59" fmla="*/ 21 h 170"/>
                <a:gd name="T60" fmla="*/ 103 w 121"/>
                <a:gd name="T61" fmla="*/ 25 h 170"/>
                <a:gd name="T62" fmla="*/ 89 w 121"/>
                <a:gd name="T63" fmla="*/ 32 h 170"/>
                <a:gd name="T64" fmla="*/ 88 w 121"/>
                <a:gd name="T65" fmla="*/ 40 h 170"/>
                <a:gd name="T66" fmla="*/ 86 w 121"/>
                <a:gd name="T67" fmla="*/ 52 h 170"/>
                <a:gd name="T68" fmla="*/ 78 w 121"/>
                <a:gd name="T69" fmla="*/ 58 h 170"/>
                <a:gd name="T70" fmla="*/ 68 w 121"/>
                <a:gd name="T71" fmla="*/ 64 h 170"/>
                <a:gd name="T72" fmla="*/ 59 w 121"/>
                <a:gd name="T73" fmla="*/ 67 h 170"/>
                <a:gd name="T74" fmla="*/ 50 w 121"/>
                <a:gd name="T75" fmla="*/ 69 h 170"/>
                <a:gd name="T76" fmla="*/ 42 w 121"/>
                <a:gd name="T77" fmla="*/ 69 h 170"/>
                <a:gd name="T78" fmla="*/ 35 w 121"/>
                <a:gd name="T79" fmla="*/ 65 h 170"/>
                <a:gd name="T80" fmla="*/ 26 w 121"/>
                <a:gd name="T81" fmla="*/ 66 h 170"/>
                <a:gd name="T82" fmla="*/ 22 w 121"/>
                <a:gd name="T83" fmla="*/ 69 h 170"/>
                <a:gd name="T84" fmla="*/ 18 w 121"/>
                <a:gd name="T85" fmla="*/ 70 h 170"/>
                <a:gd name="T86" fmla="*/ 18 w 121"/>
                <a:gd name="T87" fmla="*/ 67 h 170"/>
                <a:gd name="T88" fmla="*/ 24 w 121"/>
                <a:gd name="T89" fmla="*/ 65 h 170"/>
                <a:gd name="T90" fmla="*/ 27 w 121"/>
                <a:gd name="T91" fmla="*/ 61 h 170"/>
                <a:gd name="T92" fmla="*/ 34 w 121"/>
                <a:gd name="T93" fmla="*/ 61 h 170"/>
                <a:gd name="T94" fmla="*/ 43 w 121"/>
                <a:gd name="T95" fmla="*/ 66 h 170"/>
                <a:gd name="T96" fmla="*/ 54 w 121"/>
                <a:gd name="T97" fmla="*/ 65 h 170"/>
                <a:gd name="T98" fmla="*/ 68 w 121"/>
                <a:gd name="T99" fmla="*/ 58 h 170"/>
                <a:gd name="T100" fmla="*/ 79 w 121"/>
                <a:gd name="T101" fmla="*/ 49 h 170"/>
                <a:gd name="T102" fmla="*/ 85 w 121"/>
                <a:gd name="T103" fmla="*/ 37 h 1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70"/>
                <a:gd name="T158" fmla="*/ 121 w 121"/>
                <a:gd name="T159" fmla="*/ 170 h 1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70">
                  <a:moveTo>
                    <a:pt x="85" y="84"/>
                  </a:moveTo>
                  <a:lnTo>
                    <a:pt x="86" y="77"/>
                  </a:lnTo>
                  <a:lnTo>
                    <a:pt x="90" y="69"/>
                  </a:lnTo>
                  <a:lnTo>
                    <a:pt x="96" y="62"/>
                  </a:lnTo>
                  <a:lnTo>
                    <a:pt x="105" y="53"/>
                  </a:lnTo>
                  <a:lnTo>
                    <a:pt x="113" y="45"/>
                  </a:lnTo>
                  <a:lnTo>
                    <a:pt x="116" y="36"/>
                  </a:lnTo>
                  <a:lnTo>
                    <a:pt x="117" y="27"/>
                  </a:lnTo>
                  <a:lnTo>
                    <a:pt x="116" y="18"/>
                  </a:lnTo>
                  <a:lnTo>
                    <a:pt x="115" y="14"/>
                  </a:lnTo>
                  <a:lnTo>
                    <a:pt x="112" y="9"/>
                  </a:lnTo>
                  <a:lnTo>
                    <a:pt x="107" y="6"/>
                  </a:lnTo>
                  <a:lnTo>
                    <a:pt x="103" y="5"/>
                  </a:lnTo>
                  <a:lnTo>
                    <a:pt x="96" y="5"/>
                  </a:lnTo>
                  <a:lnTo>
                    <a:pt x="90" y="6"/>
                  </a:lnTo>
                  <a:lnTo>
                    <a:pt x="82" y="11"/>
                  </a:lnTo>
                  <a:lnTo>
                    <a:pt x="76" y="17"/>
                  </a:lnTo>
                  <a:lnTo>
                    <a:pt x="69" y="23"/>
                  </a:lnTo>
                  <a:lnTo>
                    <a:pt x="63" y="27"/>
                  </a:lnTo>
                  <a:lnTo>
                    <a:pt x="56" y="29"/>
                  </a:lnTo>
                  <a:lnTo>
                    <a:pt x="51" y="30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38" y="29"/>
                  </a:lnTo>
                  <a:lnTo>
                    <a:pt x="36" y="27"/>
                  </a:lnTo>
                  <a:lnTo>
                    <a:pt x="30" y="27"/>
                  </a:lnTo>
                  <a:lnTo>
                    <a:pt x="23" y="30"/>
                  </a:lnTo>
                  <a:lnTo>
                    <a:pt x="14" y="35"/>
                  </a:lnTo>
                  <a:lnTo>
                    <a:pt x="9" y="38"/>
                  </a:lnTo>
                  <a:lnTo>
                    <a:pt x="5" y="39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9" y="27"/>
                  </a:lnTo>
                  <a:lnTo>
                    <a:pt x="13" y="26"/>
                  </a:lnTo>
                  <a:lnTo>
                    <a:pt x="18" y="24"/>
                  </a:lnTo>
                  <a:lnTo>
                    <a:pt x="23" y="23"/>
                  </a:lnTo>
                  <a:lnTo>
                    <a:pt x="28" y="21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9" y="23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3" y="23"/>
                  </a:lnTo>
                  <a:lnTo>
                    <a:pt x="59" y="20"/>
                  </a:lnTo>
                  <a:lnTo>
                    <a:pt x="67" y="15"/>
                  </a:lnTo>
                  <a:lnTo>
                    <a:pt x="77" y="9"/>
                  </a:lnTo>
                  <a:lnTo>
                    <a:pt x="88" y="3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8" y="3"/>
                  </a:lnTo>
                  <a:lnTo>
                    <a:pt x="113" y="6"/>
                  </a:lnTo>
                  <a:lnTo>
                    <a:pt x="116" y="11"/>
                  </a:lnTo>
                  <a:lnTo>
                    <a:pt x="118" y="15"/>
                  </a:lnTo>
                  <a:lnTo>
                    <a:pt x="120" y="20"/>
                  </a:lnTo>
                  <a:lnTo>
                    <a:pt x="121" y="29"/>
                  </a:lnTo>
                  <a:lnTo>
                    <a:pt x="118" y="39"/>
                  </a:lnTo>
                  <a:lnTo>
                    <a:pt x="114" y="50"/>
                  </a:lnTo>
                  <a:lnTo>
                    <a:pt x="109" y="56"/>
                  </a:lnTo>
                  <a:lnTo>
                    <a:pt x="103" y="60"/>
                  </a:lnTo>
                  <a:lnTo>
                    <a:pt x="95" y="69"/>
                  </a:lnTo>
                  <a:lnTo>
                    <a:pt x="89" y="78"/>
                  </a:lnTo>
                  <a:lnTo>
                    <a:pt x="88" y="87"/>
                  </a:lnTo>
                  <a:lnTo>
                    <a:pt x="88" y="96"/>
                  </a:lnTo>
                  <a:lnTo>
                    <a:pt x="88" y="110"/>
                  </a:lnTo>
                  <a:lnTo>
                    <a:pt x="86" y="123"/>
                  </a:lnTo>
                  <a:lnTo>
                    <a:pt x="82" y="135"/>
                  </a:lnTo>
                  <a:lnTo>
                    <a:pt x="78" y="141"/>
                  </a:lnTo>
                  <a:lnTo>
                    <a:pt x="74" y="147"/>
                  </a:lnTo>
                  <a:lnTo>
                    <a:pt x="68" y="153"/>
                  </a:lnTo>
                  <a:lnTo>
                    <a:pt x="63" y="158"/>
                  </a:lnTo>
                  <a:lnTo>
                    <a:pt x="59" y="162"/>
                  </a:lnTo>
                  <a:lnTo>
                    <a:pt x="53" y="164"/>
                  </a:lnTo>
                  <a:lnTo>
                    <a:pt x="50" y="167"/>
                  </a:lnTo>
                  <a:lnTo>
                    <a:pt x="47" y="167"/>
                  </a:lnTo>
                  <a:lnTo>
                    <a:pt x="42" y="165"/>
                  </a:lnTo>
                  <a:lnTo>
                    <a:pt x="39" y="161"/>
                  </a:lnTo>
                  <a:lnTo>
                    <a:pt x="35" y="156"/>
                  </a:lnTo>
                  <a:lnTo>
                    <a:pt x="29" y="155"/>
                  </a:lnTo>
                  <a:lnTo>
                    <a:pt x="26" y="158"/>
                  </a:lnTo>
                  <a:lnTo>
                    <a:pt x="24" y="162"/>
                  </a:lnTo>
                  <a:lnTo>
                    <a:pt x="22" y="167"/>
                  </a:lnTo>
                  <a:lnTo>
                    <a:pt x="18" y="170"/>
                  </a:lnTo>
                  <a:lnTo>
                    <a:pt x="18" y="168"/>
                  </a:lnTo>
                  <a:lnTo>
                    <a:pt x="18" y="167"/>
                  </a:lnTo>
                  <a:lnTo>
                    <a:pt x="18" y="162"/>
                  </a:lnTo>
                  <a:lnTo>
                    <a:pt x="21" y="159"/>
                  </a:lnTo>
                  <a:lnTo>
                    <a:pt x="24" y="155"/>
                  </a:lnTo>
                  <a:lnTo>
                    <a:pt x="25" y="149"/>
                  </a:lnTo>
                  <a:lnTo>
                    <a:pt x="27" y="144"/>
                  </a:lnTo>
                  <a:lnTo>
                    <a:pt x="29" y="143"/>
                  </a:lnTo>
                  <a:lnTo>
                    <a:pt x="34" y="146"/>
                  </a:lnTo>
                  <a:lnTo>
                    <a:pt x="39" y="152"/>
                  </a:lnTo>
                  <a:lnTo>
                    <a:pt x="43" y="158"/>
                  </a:lnTo>
                  <a:lnTo>
                    <a:pt x="49" y="159"/>
                  </a:lnTo>
                  <a:lnTo>
                    <a:pt x="54" y="156"/>
                  </a:lnTo>
                  <a:lnTo>
                    <a:pt x="62" y="149"/>
                  </a:lnTo>
                  <a:lnTo>
                    <a:pt x="68" y="140"/>
                  </a:lnTo>
                  <a:lnTo>
                    <a:pt x="75" y="129"/>
                  </a:lnTo>
                  <a:lnTo>
                    <a:pt x="79" y="117"/>
                  </a:lnTo>
                  <a:lnTo>
                    <a:pt x="82" y="102"/>
                  </a:lnTo>
                  <a:lnTo>
                    <a:pt x="85" y="89"/>
                  </a:lnTo>
                  <a:lnTo>
                    <a:pt x="85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2" name="Freeform 18"/>
            <p:cNvSpPr>
              <a:spLocks noChangeArrowheads="1"/>
            </p:cNvSpPr>
            <p:nvPr/>
          </p:nvSpPr>
          <p:spPr bwMode="auto">
            <a:xfrm>
              <a:off x="265" y="719"/>
              <a:ext cx="41" cy="44"/>
            </a:xfrm>
            <a:custGeom>
              <a:avLst/>
              <a:gdLst>
                <a:gd name="T0" fmla="*/ 41 w 41"/>
                <a:gd name="T1" fmla="*/ 25 h 57"/>
                <a:gd name="T2" fmla="*/ 41 w 41"/>
                <a:gd name="T3" fmla="*/ 22 h 57"/>
                <a:gd name="T4" fmla="*/ 40 w 41"/>
                <a:gd name="T5" fmla="*/ 17 h 57"/>
                <a:gd name="T6" fmla="*/ 37 w 41"/>
                <a:gd name="T7" fmla="*/ 12 h 57"/>
                <a:gd name="T8" fmla="*/ 34 w 41"/>
                <a:gd name="T9" fmla="*/ 9 h 57"/>
                <a:gd name="T10" fmla="*/ 35 w 41"/>
                <a:gd name="T11" fmla="*/ 9 h 57"/>
                <a:gd name="T12" fmla="*/ 36 w 41"/>
                <a:gd name="T13" fmla="*/ 7 h 57"/>
                <a:gd name="T14" fmla="*/ 37 w 41"/>
                <a:gd name="T15" fmla="*/ 5 h 57"/>
                <a:gd name="T16" fmla="*/ 37 w 41"/>
                <a:gd name="T17" fmla="*/ 3 h 57"/>
                <a:gd name="T18" fmla="*/ 36 w 41"/>
                <a:gd name="T19" fmla="*/ 2 h 57"/>
                <a:gd name="T20" fmla="*/ 34 w 41"/>
                <a:gd name="T21" fmla="*/ 1 h 57"/>
                <a:gd name="T22" fmla="*/ 31 w 41"/>
                <a:gd name="T23" fmla="*/ 0 h 57"/>
                <a:gd name="T24" fmla="*/ 27 w 41"/>
                <a:gd name="T25" fmla="*/ 0 h 57"/>
                <a:gd name="T26" fmla="*/ 25 w 41"/>
                <a:gd name="T27" fmla="*/ 0 h 57"/>
                <a:gd name="T28" fmla="*/ 26 w 41"/>
                <a:gd name="T29" fmla="*/ 2 h 57"/>
                <a:gd name="T30" fmla="*/ 28 w 41"/>
                <a:gd name="T31" fmla="*/ 2 h 57"/>
                <a:gd name="T32" fmla="*/ 30 w 41"/>
                <a:gd name="T33" fmla="*/ 3 h 57"/>
                <a:gd name="T34" fmla="*/ 31 w 41"/>
                <a:gd name="T35" fmla="*/ 3 h 57"/>
                <a:gd name="T36" fmla="*/ 33 w 41"/>
                <a:gd name="T37" fmla="*/ 5 h 57"/>
                <a:gd name="T38" fmla="*/ 31 w 41"/>
                <a:gd name="T39" fmla="*/ 7 h 57"/>
                <a:gd name="T40" fmla="*/ 26 w 41"/>
                <a:gd name="T41" fmla="*/ 9 h 57"/>
                <a:gd name="T42" fmla="*/ 19 w 41"/>
                <a:gd name="T43" fmla="*/ 12 h 57"/>
                <a:gd name="T44" fmla="*/ 11 w 41"/>
                <a:gd name="T45" fmla="*/ 13 h 57"/>
                <a:gd name="T46" fmla="*/ 6 w 41"/>
                <a:gd name="T47" fmla="*/ 13 h 57"/>
                <a:gd name="T48" fmla="*/ 3 w 41"/>
                <a:gd name="T49" fmla="*/ 12 h 57"/>
                <a:gd name="T50" fmla="*/ 3 w 41"/>
                <a:gd name="T51" fmla="*/ 8 h 57"/>
                <a:gd name="T52" fmla="*/ 2 w 41"/>
                <a:gd name="T53" fmla="*/ 8 h 57"/>
                <a:gd name="T54" fmla="*/ 1 w 41"/>
                <a:gd name="T55" fmla="*/ 8 h 57"/>
                <a:gd name="T56" fmla="*/ 0 w 41"/>
                <a:gd name="T57" fmla="*/ 9 h 57"/>
                <a:gd name="T58" fmla="*/ 0 w 41"/>
                <a:gd name="T59" fmla="*/ 12 h 57"/>
                <a:gd name="T60" fmla="*/ 2 w 41"/>
                <a:gd name="T61" fmla="*/ 15 h 57"/>
                <a:gd name="T62" fmla="*/ 8 w 41"/>
                <a:gd name="T63" fmla="*/ 17 h 57"/>
                <a:gd name="T64" fmla="*/ 21 w 41"/>
                <a:gd name="T65" fmla="*/ 15 h 57"/>
                <a:gd name="T66" fmla="*/ 23 w 41"/>
                <a:gd name="T67" fmla="*/ 15 h 57"/>
                <a:gd name="T68" fmla="*/ 27 w 41"/>
                <a:gd name="T69" fmla="*/ 14 h 57"/>
                <a:gd name="T70" fmla="*/ 30 w 41"/>
                <a:gd name="T71" fmla="*/ 14 h 57"/>
                <a:gd name="T72" fmla="*/ 33 w 41"/>
                <a:gd name="T73" fmla="*/ 15 h 57"/>
                <a:gd name="T74" fmla="*/ 34 w 41"/>
                <a:gd name="T75" fmla="*/ 18 h 57"/>
                <a:gd name="T76" fmla="*/ 36 w 41"/>
                <a:gd name="T77" fmla="*/ 21 h 57"/>
                <a:gd name="T78" fmla="*/ 36 w 41"/>
                <a:gd name="T79" fmla="*/ 23 h 57"/>
                <a:gd name="T80" fmla="*/ 36 w 41"/>
                <a:gd name="T81" fmla="*/ 26 h 57"/>
                <a:gd name="T82" fmla="*/ 41 w 41"/>
                <a:gd name="T83" fmla="*/ 25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57"/>
                <a:gd name="T128" fmla="*/ 41 w 41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57">
                  <a:moveTo>
                    <a:pt x="41" y="55"/>
                  </a:moveTo>
                  <a:lnTo>
                    <a:pt x="41" y="46"/>
                  </a:lnTo>
                  <a:lnTo>
                    <a:pt x="40" y="36"/>
                  </a:lnTo>
                  <a:lnTo>
                    <a:pt x="37" y="27"/>
                  </a:lnTo>
                  <a:lnTo>
                    <a:pt x="34" y="21"/>
                  </a:lnTo>
                  <a:lnTo>
                    <a:pt x="35" y="19"/>
                  </a:lnTo>
                  <a:lnTo>
                    <a:pt x="36" y="16"/>
                  </a:lnTo>
                  <a:lnTo>
                    <a:pt x="37" y="12"/>
                  </a:lnTo>
                  <a:lnTo>
                    <a:pt x="37" y="7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6" y="3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1" y="15"/>
                  </a:lnTo>
                  <a:lnTo>
                    <a:pt x="26" y="21"/>
                  </a:lnTo>
                  <a:lnTo>
                    <a:pt x="19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8" y="36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3" y="33"/>
                  </a:lnTo>
                  <a:lnTo>
                    <a:pt x="34" y="39"/>
                  </a:lnTo>
                  <a:lnTo>
                    <a:pt x="36" y="45"/>
                  </a:lnTo>
                  <a:lnTo>
                    <a:pt x="36" y="51"/>
                  </a:lnTo>
                  <a:lnTo>
                    <a:pt x="36" y="57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3" name="Freeform 19"/>
            <p:cNvSpPr>
              <a:spLocks noChangeArrowheads="1"/>
            </p:cNvSpPr>
            <p:nvPr/>
          </p:nvSpPr>
          <p:spPr bwMode="auto">
            <a:xfrm>
              <a:off x="284" y="675"/>
              <a:ext cx="41" cy="84"/>
            </a:xfrm>
            <a:custGeom>
              <a:avLst/>
              <a:gdLst>
                <a:gd name="T0" fmla="*/ 33 w 41"/>
                <a:gd name="T1" fmla="*/ 46 h 113"/>
                <a:gd name="T2" fmla="*/ 34 w 41"/>
                <a:gd name="T3" fmla="*/ 45 h 113"/>
                <a:gd name="T4" fmla="*/ 35 w 41"/>
                <a:gd name="T5" fmla="*/ 42 h 113"/>
                <a:gd name="T6" fmla="*/ 35 w 41"/>
                <a:gd name="T7" fmla="*/ 36 h 113"/>
                <a:gd name="T8" fmla="*/ 33 w 41"/>
                <a:gd name="T9" fmla="*/ 29 h 113"/>
                <a:gd name="T10" fmla="*/ 29 w 41"/>
                <a:gd name="T11" fmla="*/ 23 h 113"/>
                <a:gd name="T12" fmla="*/ 25 w 41"/>
                <a:gd name="T13" fmla="*/ 19 h 113"/>
                <a:gd name="T14" fmla="*/ 22 w 41"/>
                <a:gd name="T15" fmla="*/ 16 h 113"/>
                <a:gd name="T16" fmla="*/ 19 w 41"/>
                <a:gd name="T17" fmla="*/ 14 h 113"/>
                <a:gd name="T18" fmla="*/ 18 w 41"/>
                <a:gd name="T19" fmla="*/ 14 h 113"/>
                <a:gd name="T20" fmla="*/ 18 w 41"/>
                <a:gd name="T21" fmla="*/ 12 h 113"/>
                <a:gd name="T22" fmla="*/ 18 w 41"/>
                <a:gd name="T23" fmla="*/ 11 h 113"/>
                <a:gd name="T24" fmla="*/ 20 w 41"/>
                <a:gd name="T25" fmla="*/ 10 h 113"/>
                <a:gd name="T26" fmla="*/ 23 w 41"/>
                <a:gd name="T27" fmla="*/ 10 h 113"/>
                <a:gd name="T28" fmla="*/ 27 w 41"/>
                <a:gd name="T29" fmla="*/ 9 h 113"/>
                <a:gd name="T30" fmla="*/ 30 w 41"/>
                <a:gd name="T31" fmla="*/ 7 h 113"/>
                <a:gd name="T32" fmla="*/ 30 w 41"/>
                <a:gd name="T33" fmla="*/ 6 h 113"/>
                <a:gd name="T34" fmla="*/ 29 w 41"/>
                <a:gd name="T35" fmla="*/ 4 h 113"/>
                <a:gd name="T36" fmla="*/ 25 w 41"/>
                <a:gd name="T37" fmla="*/ 3 h 113"/>
                <a:gd name="T38" fmla="*/ 21 w 41"/>
                <a:gd name="T39" fmla="*/ 2 h 113"/>
                <a:gd name="T40" fmla="*/ 15 w 41"/>
                <a:gd name="T41" fmla="*/ 2 h 113"/>
                <a:gd name="T42" fmla="*/ 8 w 41"/>
                <a:gd name="T43" fmla="*/ 4 h 113"/>
                <a:gd name="T44" fmla="*/ 5 w 41"/>
                <a:gd name="T45" fmla="*/ 6 h 113"/>
                <a:gd name="T46" fmla="*/ 3 w 41"/>
                <a:gd name="T47" fmla="*/ 8 h 113"/>
                <a:gd name="T48" fmla="*/ 4 w 41"/>
                <a:gd name="T49" fmla="*/ 10 h 113"/>
                <a:gd name="T50" fmla="*/ 5 w 41"/>
                <a:gd name="T51" fmla="*/ 10 h 113"/>
                <a:gd name="T52" fmla="*/ 6 w 41"/>
                <a:gd name="T53" fmla="*/ 10 h 113"/>
                <a:gd name="T54" fmla="*/ 7 w 41"/>
                <a:gd name="T55" fmla="*/ 11 h 113"/>
                <a:gd name="T56" fmla="*/ 10 w 41"/>
                <a:gd name="T57" fmla="*/ 12 h 113"/>
                <a:gd name="T58" fmla="*/ 14 w 41"/>
                <a:gd name="T59" fmla="*/ 12 h 113"/>
                <a:gd name="T60" fmla="*/ 14 w 41"/>
                <a:gd name="T61" fmla="*/ 12 h 113"/>
                <a:gd name="T62" fmla="*/ 11 w 41"/>
                <a:gd name="T63" fmla="*/ 13 h 113"/>
                <a:gd name="T64" fmla="*/ 9 w 41"/>
                <a:gd name="T65" fmla="*/ 14 h 113"/>
                <a:gd name="T66" fmla="*/ 7 w 41"/>
                <a:gd name="T67" fmla="*/ 14 h 113"/>
                <a:gd name="T68" fmla="*/ 4 w 41"/>
                <a:gd name="T69" fmla="*/ 13 h 113"/>
                <a:gd name="T70" fmla="*/ 1 w 41"/>
                <a:gd name="T71" fmla="*/ 11 h 113"/>
                <a:gd name="T72" fmla="*/ 0 w 41"/>
                <a:gd name="T73" fmla="*/ 9 h 113"/>
                <a:gd name="T74" fmla="*/ 2 w 41"/>
                <a:gd name="T75" fmla="*/ 5 h 113"/>
                <a:gd name="T76" fmla="*/ 5 w 41"/>
                <a:gd name="T77" fmla="*/ 3 h 113"/>
                <a:gd name="T78" fmla="*/ 9 w 41"/>
                <a:gd name="T79" fmla="*/ 1 h 113"/>
                <a:gd name="T80" fmla="*/ 14 w 41"/>
                <a:gd name="T81" fmla="*/ 1 h 113"/>
                <a:gd name="T82" fmla="*/ 20 w 41"/>
                <a:gd name="T83" fmla="*/ 0 h 113"/>
                <a:gd name="T84" fmla="*/ 27 w 41"/>
                <a:gd name="T85" fmla="*/ 0 h 113"/>
                <a:gd name="T86" fmla="*/ 33 w 41"/>
                <a:gd name="T87" fmla="*/ 1 h 113"/>
                <a:gd name="T88" fmla="*/ 36 w 41"/>
                <a:gd name="T89" fmla="*/ 3 h 113"/>
                <a:gd name="T90" fmla="*/ 36 w 41"/>
                <a:gd name="T91" fmla="*/ 5 h 113"/>
                <a:gd name="T92" fmla="*/ 34 w 41"/>
                <a:gd name="T93" fmla="*/ 8 h 113"/>
                <a:gd name="T94" fmla="*/ 30 w 41"/>
                <a:gd name="T95" fmla="*/ 10 h 113"/>
                <a:gd name="T96" fmla="*/ 25 w 41"/>
                <a:gd name="T97" fmla="*/ 11 h 113"/>
                <a:gd name="T98" fmla="*/ 22 w 41"/>
                <a:gd name="T99" fmla="*/ 12 h 113"/>
                <a:gd name="T100" fmla="*/ 21 w 41"/>
                <a:gd name="T101" fmla="*/ 12 h 113"/>
                <a:gd name="T102" fmla="*/ 21 w 41"/>
                <a:gd name="T103" fmla="*/ 14 h 113"/>
                <a:gd name="T104" fmla="*/ 22 w 41"/>
                <a:gd name="T105" fmla="*/ 14 h 113"/>
                <a:gd name="T106" fmla="*/ 27 w 41"/>
                <a:gd name="T107" fmla="*/ 16 h 113"/>
                <a:gd name="T108" fmla="*/ 32 w 41"/>
                <a:gd name="T109" fmla="*/ 21 h 113"/>
                <a:gd name="T110" fmla="*/ 37 w 41"/>
                <a:gd name="T111" fmla="*/ 27 h 113"/>
                <a:gd name="T112" fmla="*/ 41 w 41"/>
                <a:gd name="T113" fmla="*/ 33 h 113"/>
                <a:gd name="T114" fmla="*/ 41 w 41"/>
                <a:gd name="T115" fmla="*/ 39 h 113"/>
                <a:gd name="T116" fmla="*/ 41 w 41"/>
                <a:gd name="T117" fmla="*/ 43 h 113"/>
                <a:gd name="T118" fmla="*/ 41 w 41"/>
                <a:gd name="T119" fmla="*/ 46 h 113"/>
                <a:gd name="T120" fmla="*/ 41 w 41"/>
                <a:gd name="T121" fmla="*/ 46 h 113"/>
                <a:gd name="T122" fmla="*/ 33 w 41"/>
                <a:gd name="T123" fmla="*/ 46 h 1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"/>
                <a:gd name="T187" fmla="*/ 0 h 113"/>
                <a:gd name="T188" fmla="*/ 41 w 41"/>
                <a:gd name="T189" fmla="*/ 113 h 1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" h="113">
                  <a:moveTo>
                    <a:pt x="33" y="113"/>
                  </a:moveTo>
                  <a:lnTo>
                    <a:pt x="34" y="110"/>
                  </a:lnTo>
                  <a:lnTo>
                    <a:pt x="35" y="101"/>
                  </a:lnTo>
                  <a:lnTo>
                    <a:pt x="35" y="87"/>
                  </a:lnTo>
                  <a:lnTo>
                    <a:pt x="33" y="71"/>
                  </a:lnTo>
                  <a:lnTo>
                    <a:pt x="29" y="56"/>
                  </a:lnTo>
                  <a:lnTo>
                    <a:pt x="25" y="45"/>
                  </a:lnTo>
                  <a:lnTo>
                    <a:pt x="22" y="38"/>
                  </a:lnTo>
                  <a:lnTo>
                    <a:pt x="19" y="35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20" y="26"/>
                  </a:lnTo>
                  <a:lnTo>
                    <a:pt x="23" y="24"/>
                  </a:lnTo>
                  <a:lnTo>
                    <a:pt x="27" y="21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9" y="11"/>
                  </a:lnTo>
                  <a:lnTo>
                    <a:pt x="25" y="8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9"/>
                  </a:lnTo>
                  <a:lnTo>
                    <a:pt x="5" y="15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8"/>
                  </a:lnTo>
                  <a:lnTo>
                    <a:pt x="9" y="3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6" y="8"/>
                  </a:lnTo>
                  <a:lnTo>
                    <a:pt x="36" y="14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22" y="29"/>
                  </a:lnTo>
                  <a:lnTo>
                    <a:pt x="21" y="30"/>
                  </a:lnTo>
                  <a:lnTo>
                    <a:pt x="21" y="33"/>
                  </a:lnTo>
                  <a:lnTo>
                    <a:pt x="22" y="35"/>
                  </a:lnTo>
                  <a:lnTo>
                    <a:pt x="27" y="41"/>
                  </a:lnTo>
                  <a:lnTo>
                    <a:pt x="32" y="51"/>
                  </a:lnTo>
                  <a:lnTo>
                    <a:pt x="37" y="66"/>
                  </a:lnTo>
                  <a:lnTo>
                    <a:pt x="41" y="81"/>
                  </a:lnTo>
                  <a:lnTo>
                    <a:pt x="41" y="95"/>
                  </a:lnTo>
                  <a:lnTo>
                    <a:pt x="41" y="105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33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4" name="Freeform 20"/>
            <p:cNvSpPr>
              <a:spLocks noChangeArrowheads="1"/>
            </p:cNvSpPr>
            <p:nvPr/>
          </p:nvSpPr>
          <p:spPr bwMode="auto">
            <a:xfrm>
              <a:off x="324" y="646"/>
              <a:ext cx="23" cy="20"/>
            </a:xfrm>
            <a:custGeom>
              <a:avLst/>
              <a:gdLst>
                <a:gd name="T0" fmla="*/ 6 w 23"/>
                <a:gd name="T1" fmla="*/ 1 h 27"/>
                <a:gd name="T2" fmla="*/ 3 w 23"/>
                <a:gd name="T3" fmla="*/ 2 h 27"/>
                <a:gd name="T4" fmla="*/ 1 w 23"/>
                <a:gd name="T5" fmla="*/ 4 h 27"/>
                <a:gd name="T6" fmla="*/ 0 w 23"/>
                <a:gd name="T7" fmla="*/ 5 h 27"/>
                <a:gd name="T8" fmla="*/ 1 w 23"/>
                <a:gd name="T9" fmla="*/ 6 h 27"/>
                <a:gd name="T10" fmla="*/ 4 w 23"/>
                <a:gd name="T11" fmla="*/ 7 h 27"/>
                <a:gd name="T12" fmla="*/ 8 w 23"/>
                <a:gd name="T13" fmla="*/ 6 h 27"/>
                <a:gd name="T14" fmla="*/ 11 w 23"/>
                <a:gd name="T15" fmla="*/ 7 h 27"/>
                <a:gd name="T16" fmla="*/ 13 w 23"/>
                <a:gd name="T17" fmla="*/ 9 h 27"/>
                <a:gd name="T18" fmla="*/ 13 w 23"/>
                <a:gd name="T19" fmla="*/ 11 h 27"/>
                <a:gd name="T20" fmla="*/ 13 w 23"/>
                <a:gd name="T21" fmla="*/ 11 h 27"/>
                <a:gd name="T22" fmla="*/ 15 w 23"/>
                <a:gd name="T23" fmla="*/ 11 h 27"/>
                <a:gd name="T24" fmla="*/ 16 w 23"/>
                <a:gd name="T25" fmla="*/ 10 h 27"/>
                <a:gd name="T26" fmla="*/ 16 w 23"/>
                <a:gd name="T27" fmla="*/ 10 h 27"/>
                <a:gd name="T28" fmla="*/ 16 w 23"/>
                <a:gd name="T29" fmla="*/ 9 h 27"/>
                <a:gd name="T30" fmla="*/ 16 w 23"/>
                <a:gd name="T31" fmla="*/ 7 h 27"/>
                <a:gd name="T32" fmla="*/ 16 w 23"/>
                <a:gd name="T33" fmla="*/ 7 h 27"/>
                <a:gd name="T34" fmla="*/ 17 w 23"/>
                <a:gd name="T35" fmla="*/ 7 h 27"/>
                <a:gd name="T36" fmla="*/ 19 w 23"/>
                <a:gd name="T37" fmla="*/ 6 h 27"/>
                <a:gd name="T38" fmla="*/ 21 w 23"/>
                <a:gd name="T39" fmla="*/ 4 h 27"/>
                <a:gd name="T40" fmla="*/ 23 w 23"/>
                <a:gd name="T41" fmla="*/ 3 h 27"/>
                <a:gd name="T42" fmla="*/ 22 w 23"/>
                <a:gd name="T43" fmla="*/ 2 h 27"/>
                <a:gd name="T44" fmla="*/ 20 w 23"/>
                <a:gd name="T45" fmla="*/ 1 h 27"/>
                <a:gd name="T46" fmla="*/ 17 w 23"/>
                <a:gd name="T47" fmla="*/ 0 h 27"/>
                <a:gd name="T48" fmla="*/ 14 w 23"/>
                <a:gd name="T49" fmla="*/ 0 h 27"/>
                <a:gd name="T50" fmla="*/ 11 w 23"/>
                <a:gd name="T51" fmla="*/ 1 h 27"/>
                <a:gd name="T52" fmla="*/ 10 w 23"/>
                <a:gd name="T53" fmla="*/ 1 h 27"/>
                <a:gd name="T54" fmla="*/ 10 w 23"/>
                <a:gd name="T55" fmla="*/ 1 h 27"/>
                <a:gd name="T56" fmla="*/ 11 w 23"/>
                <a:gd name="T57" fmla="*/ 1 h 27"/>
                <a:gd name="T58" fmla="*/ 13 w 23"/>
                <a:gd name="T59" fmla="*/ 2 h 27"/>
                <a:gd name="T60" fmla="*/ 14 w 23"/>
                <a:gd name="T61" fmla="*/ 2 h 27"/>
                <a:gd name="T62" fmla="*/ 14 w 23"/>
                <a:gd name="T63" fmla="*/ 3 h 27"/>
                <a:gd name="T64" fmla="*/ 13 w 23"/>
                <a:gd name="T65" fmla="*/ 4 h 27"/>
                <a:gd name="T66" fmla="*/ 11 w 23"/>
                <a:gd name="T67" fmla="*/ 4 h 27"/>
                <a:gd name="T68" fmla="*/ 9 w 23"/>
                <a:gd name="T69" fmla="*/ 4 h 27"/>
                <a:gd name="T70" fmla="*/ 7 w 23"/>
                <a:gd name="T71" fmla="*/ 4 h 27"/>
                <a:gd name="T72" fmla="*/ 6 w 23"/>
                <a:gd name="T73" fmla="*/ 4 h 27"/>
                <a:gd name="T74" fmla="*/ 6 w 23"/>
                <a:gd name="T75" fmla="*/ 3 h 27"/>
                <a:gd name="T76" fmla="*/ 7 w 23"/>
                <a:gd name="T77" fmla="*/ 2 h 27"/>
                <a:gd name="T78" fmla="*/ 7 w 23"/>
                <a:gd name="T79" fmla="*/ 1 h 27"/>
                <a:gd name="T80" fmla="*/ 7 w 23"/>
                <a:gd name="T81" fmla="*/ 1 h 27"/>
                <a:gd name="T82" fmla="*/ 6 w 23"/>
                <a:gd name="T83" fmla="*/ 1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27"/>
                <a:gd name="T128" fmla="*/ 23 w 23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27">
                  <a:moveTo>
                    <a:pt x="6" y="3"/>
                  </a:moveTo>
                  <a:lnTo>
                    <a:pt x="3" y="5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1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5" name="Freeform 21"/>
            <p:cNvSpPr>
              <a:spLocks noChangeArrowheads="1"/>
            </p:cNvSpPr>
            <p:nvPr/>
          </p:nvSpPr>
          <p:spPr bwMode="auto">
            <a:xfrm>
              <a:off x="332" y="682"/>
              <a:ext cx="32" cy="77"/>
            </a:xfrm>
            <a:custGeom>
              <a:avLst/>
              <a:gdLst>
                <a:gd name="T0" fmla="*/ 0 w 32"/>
                <a:gd name="T1" fmla="*/ 43 h 102"/>
                <a:gd name="T2" fmla="*/ 2 w 32"/>
                <a:gd name="T3" fmla="*/ 39 h 102"/>
                <a:gd name="T4" fmla="*/ 8 w 32"/>
                <a:gd name="T5" fmla="*/ 29 h 102"/>
                <a:gd name="T6" fmla="*/ 12 w 32"/>
                <a:gd name="T7" fmla="*/ 18 h 102"/>
                <a:gd name="T8" fmla="*/ 12 w 32"/>
                <a:gd name="T9" fmla="*/ 9 h 102"/>
                <a:gd name="T10" fmla="*/ 11 w 32"/>
                <a:gd name="T11" fmla="*/ 8 h 102"/>
                <a:gd name="T12" fmla="*/ 8 w 32"/>
                <a:gd name="T13" fmla="*/ 8 h 102"/>
                <a:gd name="T14" fmla="*/ 5 w 32"/>
                <a:gd name="T15" fmla="*/ 6 h 102"/>
                <a:gd name="T16" fmla="*/ 5 w 32"/>
                <a:gd name="T17" fmla="*/ 3 h 102"/>
                <a:gd name="T18" fmla="*/ 7 w 32"/>
                <a:gd name="T19" fmla="*/ 2 h 102"/>
                <a:gd name="T20" fmla="*/ 10 w 32"/>
                <a:gd name="T21" fmla="*/ 0 h 102"/>
                <a:gd name="T22" fmla="*/ 14 w 32"/>
                <a:gd name="T23" fmla="*/ 0 h 102"/>
                <a:gd name="T24" fmla="*/ 18 w 32"/>
                <a:gd name="T25" fmla="*/ 0 h 102"/>
                <a:gd name="T26" fmla="*/ 22 w 32"/>
                <a:gd name="T27" fmla="*/ 0 h 102"/>
                <a:gd name="T28" fmla="*/ 26 w 32"/>
                <a:gd name="T29" fmla="*/ 1 h 102"/>
                <a:gd name="T30" fmla="*/ 31 w 32"/>
                <a:gd name="T31" fmla="*/ 2 h 102"/>
                <a:gd name="T32" fmla="*/ 32 w 32"/>
                <a:gd name="T33" fmla="*/ 4 h 102"/>
                <a:gd name="T34" fmla="*/ 31 w 32"/>
                <a:gd name="T35" fmla="*/ 6 h 102"/>
                <a:gd name="T36" fmla="*/ 26 w 32"/>
                <a:gd name="T37" fmla="*/ 8 h 102"/>
                <a:gd name="T38" fmla="*/ 22 w 32"/>
                <a:gd name="T39" fmla="*/ 9 h 102"/>
                <a:gd name="T40" fmla="*/ 18 w 32"/>
                <a:gd name="T41" fmla="*/ 10 h 102"/>
                <a:gd name="T42" fmla="*/ 16 w 32"/>
                <a:gd name="T43" fmla="*/ 10 h 102"/>
                <a:gd name="T44" fmla="*/ 16 w 32"/>
                <a:gd name="T45" fmla="*/ 9 h 102"/>
                <a:gd name="T46" fmla="*/ 15 w 32"/>
                <a:gd name="T47" fmla="*/ 8 h 102"/>
                <a:gd name="T48" fmla="*/ 18 w 32"/>
                <a:gd name="T49" fmla="*/ 8 h 102"/>
                <a:gd name="T50" fmla="*/ 21 w 32"/>
                <a:gd name="T51" fmla="*/ 7 h 102"/>
                <a:gd name="T52" fmla="*/ 23 w 32"/>
                <a:gd name="T53" fmla="*/ 6 h 102"/>
                <a:gd name="T54" fmla="*/ 24 w 32"/>
                <a:gd name="T55" fmla="*/ 6 h 102"/>
                <a:gd name="T56" fmla="*/ 23 w 32"/>
                <a:gd name="T57" fmla="*/ 5 h 102"/>
                <a:gd name="T58" fmla="*/ 22 w 32"/>
                <a:gd name="T59" fmla="*/ 4 h 102"/>
                <a:gd name="T60" fmla="*/ 20 w 32"/>
                <a:gd name="T61" fmla="*/ 3 h 102"/>
                <a:gd name="T62" fmla="*/ 16 w 32"/>
                <a:gd name="T63" fmla="*/ 2 h 102"/>
                <a:gd name="T64" fmla="*/ 14 w 32"/>
                <a:gd name="T65" fmla="*/ 2 h 102"/>
                <a:gd name="T66" fmla="*/ 12 w 32"/>
                <a:gd name="T67" fmla="*/ 3 h 102"/>
                <a:gd name="T68" fmla="*/ 12 w 32"/>
                <a:gd name="T69" fmla="*/ 5 h 102"/>
                <a:gd name="T70" fmla="*/ 13 w 32"/>
                <a:gd name="T71" fmla="*/ 6 h 102"/>
                <a:gd name="T72" fmla="*/ 15 w 32"/>
                <a:gd name="T73" fmla="*/ 8 h 102"/>
                <a:gd name="T74" fmla="*/ 16 w 32"/>
                <a:gd name="T75" fmla="*/ 11 h 102"/>
                <a:gd name="T76" fmla="*/ 18 w 32"/>
                <a:gd name="T77" fmla="*/ 14 h 102"/>
                <a:gd name="T78" fmla="*/ 16 w 32"/>
                <a:gd name="T79" fmla="*/ 17 h 102"/>
                <a:gd name="T80" fmla="*/ 16 w 32"/>
                <a:gd name="T81" fmla="*/ 18 h 102"/>
                <a:gd name="T82" fmla="*/ 8 w 32"/>
                <a:gd name="T83" fmla="*/ 44 h 102"/>
                <a:gd name="T84" fmla="*/ 0 w 32"/>
                <a:gd name="T85" fmla="*/ 43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102"/>
                <a:gd name="T131" fmla="*/ 32 w 32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102">
                  <a:moveTo>
                    <a:pt x="0" y="100"/>
                  </a:moveTo>
                  <a:lnTo>
                    <a:pt x="2" y="91"/>
                  </a:lnTo>
                  <a:lnTo>
                    <a:pt x="8" y="69"/>
                  </a:lnTo>
                  <a:lnTo>
                    <a:pt x="12" y="43"/>
                  </a:lnTo>
                  <a:lnTo>
                    <a:pt x="12" y="21"/>
                  </a:lnTo>
                  <a:lnTo>
                    <a:pt x="11" y="19"/>
                  </a:lnTo>
                  <a:lnTo>
                    <a:pt x="8" y="18"/>
                  </a:lnTo>
                  <a:lnTo>
                    <a:pt x="5" y="13"/>
                  </a:lnTo>
                  <a:lnTo>
                    <a:pt x="5" y="7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1" y="4"/>
                  </a:lnTo>
                  <a:lnTo>
                    <a:pt x="32" y="9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1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5" y="19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5" y="19"/>
                  </a:lnTo>
                  <a:lnTo>
                    <a:pt x="16" y="25"/>
                  </a:lnTo>
                  <a:lnTo>
                    <a:pt x="18" y="33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8" y="10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6" name="Freeform 22"/>
            <p:cNvSpPr>
              <a:spLocks noChangeArrowheads="1"/>
            </p:cNvSpPr>
            <p:nvPr/>
          </p:nvSpPr>
          <p:spPr bwMode="auto">
            <a:xfrm>
              <a:off x="365" y="645"/>
              <a:ext cx="33" cy="24"/>
            </a:xfrm>
            <a:custGeom>
              <a:avLst/>
              <a:gdLst>
                <a:gd name="T0" fmla="*/ 7 w 33"/>
                <a:gd name="T1" fmla="*/ 0 h 33"/>
                <a:gd name="T2" fmla="*/ 4 w 33"/>
                <a:gd name="T3" fmla="*/ 1 h 33"/>
                <a:gd name="T4" fmla="*/ 1 w 33"/>
                <a:gd name="T5" fmla="*/ 1 h 33"/>
                <a:gd name="T6" fmla="*/ 0 w 33"/>
                <a:gd name="T7" fmla="*/ 3 h 33"/>
                <a:gd name="T8" fmla="*/ 2 w 33"/>
                <a:gd name="T9" fmla="*/ 5 h 33"/>
                <a:gd name="T10" fmla="*/ 6 w 33"/>
                <a:gd name="T11" fmla="*/ 7 h 33"/>
                <a:gd name="T12" fmla="*/ 11 w 33"/>
                <a:gd name="T13" fmla="*/ 7 h 33"/>
                <a:gd name="T14" fmla="*/ 14 w 33"/>
                <a:gd name="T15" fmla="*/ 9 h 33"/>
                <a:gd name="T16" fmla="*/ 15 w 33"/>
                <a:gd name="T17" fmla="*/ 11 h 33"/>
                <a:gd name="T18" fmla="*/ 15 w 33"/>
                <a:gd name="T19" fmla="*/ 12 h 33"/>
                <a:gd name="T20" fmla="*/ 16 w 33"/>
                <a:gd name="T21" fmla="*/ 12 h 33"/>
                <a:gd name="T22" fmla="*/ 16 w 33"/>
                <a:gd name="T23" fmla="*/ 12 h 33"/>
                <a:gd name="T24" fmla="*/ 17 w 33"/>
                <a:gd name="T25" fmla="*/ 11 h 33"/>
                <a:gd name="T26" fmla="*/ 19 w 33"/>
                <a:gd name="T27" fmla="*/ 9 h 33"/>
                <a:gd name="T28" fmla="*/ 21 w 33"/>
                <a:gd name="T29" fmla="*/ 9 h 33"/>
                <a:gd name="T30" fmla="*/ 22 w 33"/>
                <a:gd name="T31" fmla="*/ 8 h 33"/>
                <a:gd name="T32" fmla="*/ 25 w 33"/>
                <a:gd name="T33" fmla="*/ 8 h 33"/>
                <a:gd name="T34" fmla="*/ 28 w 33"/>
                <a:gd name="T35" fmla="*/ 7 h 33"/>
                <a:gd name="T36" fmla="*/ 32 w 33"/>
                <a:gd name="T37" fmla="*/ 7 h 33"/>
                <a:gd name="T38" fmla="*/ 33 w 33"/>
                <a:gd name="T39" fmla="*/ 5 h 33"/>
                <a:gd name="T40" fmla="*/ 32 w 33"/>
                <a:gd name="T41" fmla="*/ 4 h 33"/>
                <a:gd name="T42" fmla="*/ 29 w 33"/>
                <a:gd name="T43" fmla="*/ 1 h 33"/>
                <a:gd name="T44" fmla="*/ 28 w 33"/>
                <a:gd name="T45" fmla="*/ 2 h 33"/>
                <a:gd name="T46" fmla="*/ 28 w 33"/>
                <a:gd name="T47" fmla="*/ 4 h 33"/>
                <a:gd name="T48" fmla="*/ 29 w 33"/>
                <a:gd name="T49" fmla="*/ 4 h 33"/>
                <a:gd name="T50" fmla="*/ 29 w 33"/>
                <a:gd name="T51" fmla="*/ 5 h 33"/>
                <a:gd name="T52" fmla="*/ 27 w 33"/>
                <a:gd name="T53" fmla="*/ 6 h 33"/>
                <a:gd name="T54" fmla="*/ 25 w 33"/>
                <a:gd name="T55" fmla="*/ 7 h 33"/>
                <a:gd name="T56" fmla="*/ 20 w 33"/>
                <a:gd name="T57" fmla="*/ 7 h 33"/>
                <a:gd name="T58" fmla="*/ 16 w 33"/>
                <a:gd name="T59" fmla="*/ 7 h 33"/>
                <a:gd name="T60" fmla="*/ 12 w 33"/>
                <a:gd name="T61" fmla="*/ 6 h 33"/>
                <a:gd name="T62" fmla="*/ 7 w 33"/>
                <a:gd name="T63" fmla="*/ 5 h 33"/>
                <a:gd name="T64" fmla="*/ 5 w 33"/>
                <a:gd name="T65" fmla="*/ 3 h 33"/>
                <a:gd name="T66" fmla="*/ 6 w 33"/>
                <a:gd name="T67" fmla="*/ 1 h 33"/>
                <a:gd name="T68" fmla="*/ 8 w 33"/>
                <a:gd name="T69" fmla="*/ 1 h 33"/>
                <a:gd name="T70" fmla="*/ 8 w 33"/>
                <a:gd name="T71" fmla="*/ 1 h 33"/>
                <a:gd name="T72" fmla="*/ 7 w 33"/>
                <a:gd name="T73" fmla="*/ 0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"/>
                <a:gd name="T112" fmla="*/ 0 h 33"/>
                <a:gd name="T113" fmla="*/ 33 w 33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" h="33">
                  <a:moveTo>
                    <a:pt x="7" y="0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7" y="28"/>
                  </a:lnTo>
                  <a:lnTo>
                    <a:pt x="19" y="25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32" y="18"/>
                  </a:lnTo>
                  <a:lnTo>
                    <a:pt x="33" y="13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2" y="15"/>
                  </a:lnTo>
                  <a:lnTo>
                    <a:pt x="7" y="12"/>
                  </a:lnTo>
                  <a:lnTo>
                    <a:pt x="5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7" name="Freeform 23"/>
            <p:cNvSpPr>
              <a:spLocks noChangeArrowheads="1"/>
            </p:cNvSpPr>
            <p:nvPr/>
          </p:nvSpPr>
          <p:spPr bwMode="auto">
            <a:xfrm>
              <a:off x="374" y="705"/>
              <a:ext cx="37" cy="27"/>
            </a:xfrm>
            <a:custGeom>
              <a:avLst/>
              <a:gdLst>
                <a:gd name="T0" fmla="*/ 10 w 37"/>
                <a:gd name="T1" fmla="*/ 11 h 34"/>
                <a:gd name="T2" fmla="*/ 18 w 37"/>
                <a:gd name="T3" fmla="*/ 13 h 34"/>
                <a:gd name="T4" fmla="*/ 24 w 37"/>
                <a:gd name="T5" fmla="*/ 13 h 34"/>
                <a:gd name="T6" fmla="*/ 30 w 37"/>
                <a:gd name="T7" fmla="*/ 12 h 34"/>
                <a:gd name="T8" fmla="*/ 32 w 37"/>
                <a:gd name="T9" fmla="*/ 11 h 34"/>
                <a:gd name="T10" fmla="*/ 33 w 37"/>
                <a:gd name="T11" fmla="*/ 9 h 34"/>
                <a:gd name="T12" fmla="*/ 32 w 37"/>
                <a:gd name="T13" fmla="*/ 8 h 34"/>
                <a:gd name="T14" fmla="*/ 30 w 37"/>
                <a:gd name="T15" fmla="*/ 6 h 34"/>
                <a:gd name="T16" fmla="*/ 27 w 37"/>
                <a:gd name="T17" fmla="*/ 5 h 34"/>
                <a:gd name="T18" fmla="*/ 24 w 37"/>
                <a:gd name="T19" fmla="*/ 5 h 34"/>
                <a:gd name="T20" fmla="*/ 22 w 37"/>
                <a:gd name="T21" fmla="*/ 3 h 34"/>
                <a:gd name="T22" fmla="*/ 23 w 37"/>
                <a:gd name="T23" fmla="*/ 2 h 34"/>
                <a:gd name="T24" fmla="*/ 29 w 37"/>
                <a:gd name="T25" fmla="*/ 3 h 34"/>
                <a:gd name="T26" fmla="*/ 35 w 37"/>
                <a:gd name="T27" fmla="*/ 6 h 34"/>
                <a:gd name="T28" fmla="*/ 37 w 37"/>
                <a:gd name="T29" fmla="*/ 10 h 34"/>
                <a:gd name="T30" fmla="*/ 36 w 37"/>
                <a:gd name="T31" fmla="*/ 13 h 34"/>
                <a:gd name="T32" fmla="*/ 33 w 37"/>
                <a:gd name="T33" fmla="*/ 16 h 34"/>
                <a:gd name="T34" fmla="*/ 27 w 37"/>
                <a:gd name="T35" fmla="*/ 17 h 34"/>
                <a:gd name="T36" fmla="*/ 21 w 37"/>
                <a:gd name="T37" fmla="*/ 17 h 34"/>
                <a:gd name="T38" fmla="*/ 13 w 37"/>
                <a:gd name="T39" fmla="*/ 16 h 34"/>
                <a:gd name="T40" fmla="*/ 6 w 37"/>
                <a:gd name="T41" fmla="*/ 14 h 34"/>
                <a:gd name="T42" fmla="*/ 3 w 37"/>
                <a:gd name="T43" fmla="*/ 11 h 34"/>
                <a:gd name="T44" fmla="*/ 0 w 37"/>
                <a:gd name="T45" fmla="*/ 8 h 34"/>
                <a:gd name="T46" fmla="*/ 0 w 37"/>
                <a:gd name="T47" fmla="*/ 5 h 34"/>
                <a:gd name="T48" fmla="*/ 3 w 37"/>
                <a:gd name="T49" fmla="*/ 3 h 34"/>
                <a:gd name="T50" fmla="*/ 6 w 37"/>
                <a:gd name="T51" fmla="*/ 2 h 34"/>
                <a:gd name="T52" fmla="*/ 9 w 37"/>
                <a:gd name="T53" fmla="*/ 1 h 34"/>
                <a:gd name="T54" fmla="*/ 13 w 37"/>
                <a:gd name="T55" fmla="*/ 0 h 34"/>
                <a:gd name="T56" fmla="*/ 17 w 37"/>
                <a:gd name="T57" fmla="*/ 0 h 34"/>
                <a:gd name="T58" fmla="*/ 19 w 37"/>
                <a:gd name="T59" fmla="*/ 1 h 34"/>
                <a:gd name="T60" fmla="*/ 20 w 37"/>
                <a:gd name="T61" fmla="*/ 2 h 34"/>
                <a:gd name="T62" fmla="*/ 19 w 37"/>
                <a:gd name="T63" fmla="*/ 3 h 34"/>
                <a:gd name="T64" fmla="*/ 16 w 37"/>
                <a:gd name="T65" fmla="*/ 3 h 34"/>
                <a:gd name="T66" fmla="*/ 11 w 37"/>
                <a:gd name="T67" fmla="*/ 4 h 34"/>
                <a:gd name="T68" fmla="*/ 7 w 37"/>
                <a:gd name="T69" fmla="*/ 6 h 34"/>
                <a:gd name="T70" fmla="*/ 6 w 37"/>
                <a:gd name="T71" fmla="*/ 8 h 34"/>
                <a:gd name="T72" fmla="*/ 10 w 37"/>
                <a:gd name="T73" fmla="*/ 11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34"/>
                <a:gd name="T113" fmla="*/ 37 w 37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34">
                  <a:moveTo>
                    <a:pt x="10" y="22"/>
                  </a:moveTo>
                  <a:lnTo>
                    <a:pt x="18" y="25"/>
                  </a:lnTo>
                  <a:lnTo>
                    <a:pt x="24" y="25"/>
                  </a:lnTo>
                  <a:lnTo>
                    <a:pt x="30" y="24"/>
                  </a:lnTo>
                  <a:lnTo>
                    <a:pt x="32" y="21"/>
                  </a:lnTo>
                  <a:lnTo>
                    <a:pt x="33" y="18"/>
                  </a:lnTo>
                  <a:lnTo>
                    <a:pt x="32" y="15"/>
                  </a:lnTo>
                  <a:lnTo>
                    <a:pt x="30" y="12"/>
                  </a:lnTo>
                  <a:lnTo>
                    <a:pt x="27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3" y="3"/>
                  </a:lnTo>
                  <a:lnTo>
                    <a:pt x="29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6" y="25"/>
                  </a:lnTo>
                  <a:lnTo>
                    <a:pt x="33" y="31"/>
                  </a:lnTo>
                  <a:lnTo>
                    <a:pt x="27" y="34"/>
                  </a:lnTo>
                  <a:lnTo>
                    <a:pt x="21" y="34"/>
                  </a:lnTo>
                  <a:lnTo>
                    <a:pt x="13" y="31"/>
                  </a:lnTo>
                  <a:lnTo>
                    <a:pt x="6" y="27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1" y="7"/>
                  </a:lnTo>
                  <a:lnTo>
                    <a:pt x="7" y="12"/>
                  </a:lnTo>
                  <a:lnTo>
                    <a:pt x="6" y="16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8" name="Freeform 24"/>
            <p:cNvSpPr>
              <a:spLocks noChangeArrowheads="1"/>
            </p:cNvSpPr>
            <p:nvPr/>
          </p:nvSpPr>
          <p:spPr bwMode="auto">
            <a:xfrm>
              <a:off x="197" y="1082"/>
              <a:ext cx="93" cy="178"/>
            </a:xfrm>
            <a:custGeom>
              <a:avLst/>
              <a:gdLst>
                <a:gd name="T0" fmla="*/ 63 w 93"/>
                <a:gd name="T1" fmla="*/ 92 h 237"/>
                <a:gd name="T2" fmla="*/ 55 w 93"/>
                <a:gd name="T3" fmla="*/ 83 h 237"/>
                <a:gd name="T4" fmla="*/ 42 w 93"/>
                <a:gd name="T5" fmla="*/ 76 h 237"/>
                <a:gd name="T6" fmla="*/ 28 w 93"/>
                <a:gd name="T7" fmla="*/ 71 h 237"/>
                <a:gd name="T8" fmla="*/ 16 w 93"/>
                <a:gd name="T9" fmla="*/ 62 h 237"/>
                <a:gd name="T10" fmla="*/ 14 w 93"/>
                <a:gd name="T11" fmla="*/ 52 h 237"/>
                <a:gd name="T12" fmla="*/ 13 w 93"/>
                <a:gd name="T13" fmla="*/ 45 h 237"/>
                <a:gd name="T14" fmla="*/ 2 w 93"/>
                <a:gd name="T15" fmla="*/ 36 h 237"/>
                <a:gd name="T16" fmla="*/ 1 w 93"/>
                <a:gd name="T17" fmla="*/ 25 h 237"/>
                <a:gd name="T18" fmla="*/ 10 w 93"/>
                <a:gd name="T19" fmla="*/ 17 h 237"/>
                <a:gd name="T20" fmla="*/ 22 w 93"/>
                <a:gd name="T21" fmla="*/ 14 h 237"/>
                <a:gd name="T22" fmla="*/ 32 w 93"/>
                <a:gd name="T23" fmla="*/ 13 h 237"/>
                <a:gd name="T24" fmla="*/ 41 w 93"/>
                <a:gd name="T25" fmla="*/ 9 h 237"/>
                <a:gd name="T26" fmla="*/ 53 w 93"/>
                <a:gd name="T27" fmla="*/ 2 h 237"/>
                <a:gd name="T28" fmla="*/ 74 w 93"/>
                <a:gd name="T29" fmla="*/ 2 h 237"/>
                <a:gd name="T30" fmla="*/ 87 w 93"/>
                <a:gd name="T31" fmla="*/ 5 h 237"/>
                <a:gd name="T32" fmla="*/ 93 w 93"/>
                <a:gd name="T33" fmla="*/ 11 h 237"/>
                <a:gd name="T34" fmla="*/ 90 w 93"/>
                <a:gd name="T35" fmla="*/ 13 h 237"/>
                <a:gd name="T36" fmla="*/ 82 w 93"/>
                <a:gd name="T37" fmla="*/ 9 h 237"/>
                <a:gd name="T38" fmla="*/ 70 w 93"/>
                <a:gd name="T39" fmla="*/ 5 h 237"/>
                <a:gd name="T40" fmla="*/ 58 w 93"/>
                <a:gd name="T41" fmla="*/ 5 h 237"/>
                <a:gd name="T42" fmla="*/ 49 w 93"/>
                <a:gd name="T43" fmla="*/ 9 h 237"/>
                <a:gd name="T44" fmla="*/ 40 w 93"/>
                <a:gd name="T45" fmla="*/ 17 h 237"/>
                <a:gd name="T46" fmla="*/ 32 w 93"/>
                <a:gd name="T47" fmla="*/ 17 h 237"/>
                <a:gd name="T48" fmla="*/ 26 w 93"/>
                <a:gd name="T49" fmla="*/ 18 h 237"/>
                <a:gd name="T50" fmla="*/ 14 w 93"/>
                <a:gd name="T51" fmla="*/ 23 h 237"/>
                <a:gd name="T52" fmla="*/ 14 w 93"/>
                <a:gd name="T53" fmla="*/ 37 h 237"/>
                <a:gd name="T54" fmla="*/ 24 w 93"/>
                <a:gd name="T55" fmla="*/ 44 h 237"/>
                <a:gd name="T56" fmla="*/ 24 w 93"/>
                <a:gd name="T57" fmla="*/ 50 h 237"/>
                <a:gd name="T58" fmla="*/ 20 w 93"/>
                <a:gd name="T59" fmla="*/ 56 h 237"/>
                <a:gd name="T60" fmla="*/ 25 w 93"/>
                <a:gd name="T61" fmla="*/ 62 h 237"/>
                <a:gd name="T62" fmla="*/ 40 w 93"/>
                <a:gd name="T63" fmla="*/ 71 h 237"/>
                <a:gd name="T64" fmla="*/ 64 w 93"/>
                <a:gd name="T65" fmla="*/ 83 h 237"/>
                <a:gd name="T66" fmla="*/ 68 w 93"/>
                <a:gd name="T67" fmla="*/ 97 h 237"/>
                <a:gd name="T68" fmla="*/ 64 w 93"/>
                <a:gd name="T69" fmla="*/ 98 h 2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3"/>
                <a:gd name="T106" fmla="*/ 0 h 237"/>
                <a:gd name="T107" fmla="*/ 93 w 93"/>
                <a:gd name="T108" fmla="*/ 237 h 2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3" h="237">
                  <a:moveTo>
                    <a:pt x="64" y="231"/>
                  </a:moveTo>
                  <a:lnTo>
                    <a:pt x="63" y="217"/>
                  </a:lnTo>
                  <a:lnTo>
                    <a:pt x="59" y="205"/>
                  </a:lnTo>
                  <a:lnTo>
                    <a:pt x="55" y="195"/>
                  </a:lnTo>
                  <a:lnTo>
                    <a:pt x="49" y="187"/>
                  </a:lnTo>
                  <a:lnTo>
                    <a:pt x="42" y="180"/>
                  </a:lnTo>
                  <a:lnTo>
                    <a:pt x="36" y="174"/>
                  </a:lnTo>
                  <a:lnTo>
                    <a:pt x="28" y="168"/>
                  </a:lnTo>
                  <a:lnTo>
                    <a:pt x="23" y="162"/>
                  </a:lnTo>
                  <a:lnTo>
                    <a:pt x="16" y="148"/>
                  </a:lnTo>
                  <a:lnTo>
                    <a:pt x="14" y="135"/>
                  </a:lnTo>
                  <a:lnTo>
                    <a:pt x="14" y="123"/>
                  </a:lnTo>
                  <a:lnTo>
                    <a:pt x="15" y="114"/>
                  </a:lnTo>
                  <a:lnTo>
                    <a:pt x="13" y="106"/>
                  </a:lnTo>
                  <a:lnTo>
                    <a:pt x="7" y="97"/>
                  </a:lnTo>
                  <a:lnTo>
                    <a:pt x="2" y="85"/>
                  </a:lnTo>
                  <a:lnTo>
                    <a:pt x="0" y="73"/>
                  </a:lnTo>
                  <a:lnTo>
                    <a:pt x="1" y="58"/>
                  </a:lnTo>
                  <a:lnTo>
                    <a:pt x="4" y="46"/>
                  </a:lnTo>
                  <a:lnTo>
                    <a:pt x="10" y="39"/>
                  </a:lnTo>
                  <a:lnTo>
                    <a:pt x="15" y="35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32" y="29"/>
                  </a:lnTo>
                  <a:lnTo>
                    <a:pt x="37" y="27"/>
                  </a:lnTo>
                  <a:lnTo>
                    <a:pt x="41" y="21"/>
                  </a:lnTo>
                  <a:lnTo>
                    <a:pt x="46" y="12"/>
                  </a:lnTo>
                  <a:lnTo>
                    <a:pt x="53" y="3"/>
                  </a:lnTo>
                  <a:lnTo>
                    <a:pt x="65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7" y="12"/>
                  </a:lnTo>
                  <a:lnTo>
                    <a:pt x="92" y="20"/>
                  </a:lnTo>
                  <a:lnTo>
                    <a:pt x="93" y="24"/>
                  </a:lnTo>
                  <a:lnTo>
                    <a:pt x="92" y="29"/>
                  </a:lnTo>
                  <a:lnTo>
                    <a:pt x="90" y="30"/>
                  </a:lnTo>
                  <a:lnTo>
                    <a:pt x="87" y="27"/>
                  </a:lnTo>
                  <a:lnTo>
                    <a:pt x="82" y="21"/>
                  </a:lnTo>
                  <a:lnTo>
                    <a:pt x="77" y="15"/>
                  </a:lnTo>
                  <a:lnTo>
                    <a:pt x="70" y="12"/>
                  </a:lnTo>
                  <a:lnTo>
                    <a:pt x="64" y="11"/>
                  </a:lnTo>
                  <a:lnTo>
                    <a:pt x="58" y="12"/>
                  </a:lnTo>
                  <a:lnTo>
                    <a:pt x="53" y="15"/>
                  </a:lnTo>
                  <a:lnTo>
                    <a:pt x="49" y="21"/>
                  </a:lnTo>
                  <a:lnTo>
                    <a:pt x="44" y="30"/>
                  </a:lnTo>
                  <a:lnTo>
                    <a:pt x="40" y="38"/>
                  </a:lnTo>
                  <a:lnTo>
                    <a:pt x="36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26" y="42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12" y="70"/>
                  </a:lnTo>
                  <a:lnTo>
                    <a:pt x="14" y="87"/>
                  </a:lnTo>
                  <a:lnTo>
                    <a:pt x="18" y="97"/>
                  </a:lnTo>
                  <a:lnTo>
                    <a:pt x="24" y="103"/>
                  </a:lnTo>
                  <a:lnTo>
                    <a:pt x="25" y="111"/>
                  </a:lnTo>
                  <a:lnTo>
                    <a:pt x="24" y="118"/>
                  </a:lnTo>
                  <a:lnTo>
                    <a:pt x="22" y="126"/>
                  </a:lnTo>
                  <a:lnTo>
                    <a:pt x="20" y="132"/>
                  </a:lnTo>
                  <a:lnTo>
                    <a:pt x="22" y="139"/>
                  </a:lnTo>
                  <a:lnTo>
                    <a:pt x="25" y="147"/>
                  </a:lnTo>
                  <a:lnTo>
                    <a:pt x="31" y="157"/>
                  </a:lnTo>
                  <a:lnTo>
                    <a:pt x="40" y="168"/>
                  </a:lnTo>
                  <a:lnTo>
                    <a:pt x="53" y="180"/>
                  </a:lnTo>
                  <a:lnTo>
                    <a:pt x="64" y="195"/>
                  </a:lnTo>
                  <a:lnTo>
                    <a:pt x="68" y="214"/>
                  </a:lnTo>
                  <a:lnTo>
                    <a:pt x="68" y="229"/>
                  </a:lnTo>
                  <a:lnTo>
                    <a:pt x="67" y="237"/>
                  </a:lnTo>
                  <a:lnTo>
                    <a:pt x="64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9" name="Freeform 25"/>
            <p:cNvSpPr>
              <a:spLocks noChangeArrowheads="1"/>
            </p:cNvSpPr>
            <p:nvPr/>
          </p:nvSpPr>
          <p:spPr bwMode="auto">
            <a:xfrm>
              <a:off x="259" y="1099"/>
              <a:ext cx="139" cy="161"/>
            </a:xfrm>
            <a:custGeom>
              <a:avLst/>
              <a:gdLst>
                <a:gd name="T0" fmla="*/ 43 w 139"/>
                <a:gd name="T1" fmla="*/ 4 h 214"/>
                <a:gd name="T2" fmla="*/ 54 w 139"/>
                <a:gd name="T3" fmla="*/ 2 h 214"/>
                <a:gd name="T4" fmla="*/ 63 w 139"/>
                <a:gd name="T5" fmla="*/ 0 h 214"/>
                <a:gd name="T6" fmla="*/ 71 w 139"/>
                <a:gd name="T7" fmla="*/ 2 h 214"/>
                <a:gd name="T8" fmla="*/ 80 w 139"/>
                <a:gd name="T9" fmla="*/ 4 h 214"/>
                <a:gd name="T10" fmla="*/ 94 w 139"/>
                <a:gd name="T11" fmla="*/ 11 h 214"/>
                <a:gd name="T12" fmla="*/ 112 w 139"/>
                <a:gd name="T13" fmla="*/ 15 h 214"/>
                <a:gd name="T14" fmla="*/ 126 w 139"/>
                <a:gd name="T15" fmla="*/ 20 h 214"/>
                <a:gd name="T16" fmla="*/ 134 w 139"/>
                <a:gd name="T17" fmla="*/ 25 h 214"/>
                <a:gd name="T18" fmla="*/ 137 w 139"/>
                <a:gd name="T19" fmla="*/ 29 h 214"/>
                <a:gd name="T20" fmla="*/ 139 w 139"/>
                <a:gd name="T21" fmla="*/ 36 h 214"/>
                <a:gd name="T22" fmla="*/ 134 w 139"/>
                <a:gd name="T23" fmla="*/ 42 h 214"/>
                <a:gd name="T24" fmla="*/ 129 w 139"/>
                <a:gd name="T25" fmla="*/ 44 h 214"/>
                <a:gd name="T26" fmla="*/ 128 w 139"/>
                <a:gd name="T27" fmla="*/ 49 h 214"/>
                <a:gd name="T28" fmla="*/ 135 w 139"/>
                <a:gd name="T29" fmla="*/ 56 h 214"/>
                <a:gd name="T30" fmla="*/ 127 w 139"/>
                <a:gd name="T31" fmla="*/ 68 h 214"/>
                <a:gd name="T32" fmla="*/ 115 w 139"/>
                <a:gd name="T33" fmla="*/ 74 h 214"/>
                <a:gd name="T34" fmla="*/ 101 w 139"/>
                <a:gd name="T35" fmla="*/ 81 h 214"/>
                <a:gd name="T36" fmla="*/ 81 w 139"/>
                <a:gd name="T37" fmla="*/ 84 h 214"/>
                <a:gd name="T38" fmla="*/ 68 w 139"/>
                <a:gd name="T39" fmla="*/ 88 h 214"/>
                <a:gd name="T40" fmla="*/ 61 w 139"/>
                <a:gd name="T41" fmla="*/ 90 h 214"/>
                <a:gd name="T42" fmla="*/ 54 w 139"/>
                <a:gd name="T43" fmla="*/ 91 h 214"/>
                <a:gd name="T44" fmla="*/ 54 w 139"/>
                <a:gd name="T45" fmla="*/ 90 h 214"/>
                <a:gd name="T46" fmla="*/ 62 w 139"/>
                <a:gd name="T47" fmla="*/ 88 h 214"/>
                <a:gd name="T48" fmla="*/ 72 w 139"/>
                <a:gd name="T49" fmla="*/ 82 h 214"/>
                <a:gd name="T50" fmla="*/ 85 w 139"/>
                <a:gd name="T51" fmla="*/ 80 h 214"/>
                <a:gd name="T52" fmla="*/ 94 w 139"/>
                <a:gd name="T53" fmla="*/ 78 h 214"/>
                <a:gd name="T54" fmla="*/ 109 w 139"/>
                <a:gd name="T55" fmla="*/ 74 h 214"/>
                <a:gd name="T56" fmla="*/ 123 w 139"/>
                <a:gd name="T57" fmla="*/ 63 h 214"/>
                <a:gd name="T58" fmla="*/ 129 w 139"/>
                <a:gd name="T59" fmla="*/ 56 h 214"/>
                <a:gd name="T60" fmla="*/ 124 w 139"/>
                <a:gd name="T61" fmla="*/ 47 h 214"/>
                <a:gd name="T62" fmla="*/ 124 w 139"/>
                <a:gd name="T63" fmla="*/ 42 h 214"/>
                <a:gd name="T64" fmla="*/ 131 w 139"/>
                <a:gd name="T65" fmla="*/ 38 h 214"/>
                <a:gd name="T66" fmla="*/ 134 w 139"/>
                <a:gd name="T67" fmla="*/ 32 h 214"/>
                <a:gd name="T68" fmla="*/ 129 w 139"/>
                <a:gd name="T69" fmla="*/ 26 h 214"/>
                <a:gd name="T70" fmla="*/ 113 w 139"/>
                <a:gd name="T71" fmla="*/ 20 h 214"/>
                <a:gd name="T72" fmla="*/ 89 w 139"/>
                <a:gd name="T73" fmla="*/ 16 h 214"/>
                <a:gd name="T74" fmla="*/ 78 w 139"/>
                <a:gd name="T75" fmla="*/ 10 h 214"/>
                <a:gd name="T76" fmla="*/ 71 w 139"/>
                <a:gd name="T77" fmla="*/ 6 h 214"/>
                <a:gd name="T78" fmla="*/ 56 w 139"/>
                <a:gd name="T79" fmla="*/ 5 h 214"/>
                <a:gd name="T80" fmla="*/ 36 w 139"/>
                <a:gd name="T81" fmla="*/ 13 h 214"/>
                <a:gd name="T82" fmla="*/ 25 w 139"/>
                <a:gd name="T83" fmla="*/ 25 h 214"/>
                <a:gd name="T84" fmla="*/ 27 w 139"/>
                <a:gd name="T85" fmla="*/ 38 h 214"/>
                <a:gd name="T86" fmla="*/ 18 w 139"/>
                <a:gd name="T87" fmla="*/ 46 h 214"/>
                <a:gd name="T88" fmla="*/ 8 w 139"/>
                <a:gd name="T89" fmla="*/ 50 h 214"/>
                <a:gd name="T90" fmla="*/ 7 w 139"/>
                <a:gd name="T91" fmla="*/ 58 h 214"/>
                <a:gd name="T92" fmla="*/ 13 w 139"/>
                <a:gd name="T93" fmla="*/ 66 h 214"/>
                <a:gd name="T94" fmla="*/ 15 w 139"/>
                <a:gd name="T95" fmla="*/ 81 h 214"/>
                <a:gd name="T96" fmla="*/ 9 w 139"/>
                <a:gd name="T97" fmla="*/ 82 h 214"/>
                <a:gd name="T98" fmla="*/ 10 w 139"/>
                <a:gd name="T99" fmla="*/ 77 h 214"/>
                <a:gd name="T100" fmla="*/ 8 w 139"/>
                <a:gd name="T101" fmla="*/ 70 h 214"/>
                <a:gd name="T102" fmla="*/ 1 w 139"/>
                <a:gd name="T103" fmla="*/ 58 h 214"/>
                <a:gd name="T104" fmla="*/ 4 w 139"/>
                <a:gd name="T105" fmla="*/ 49 h 214"/>
                <a:gd name="T106" fmla="*/ 17 w 139"/>
                <a:gd name="T107" fmla="*/ 40 h 214"/>
                <a:gd name="T108" fmla="*/ 16 w 139"/>
                <a:gd name="T109" fmla="*/ 32 h 214"/>
                <a:gd name="T110" fmla="*/ 14 w 139"/>
                <a:gd name="T111" fmla="*/ 26 h 214"/>
                <a:gd name="T112" fmla="*/ 20 w 139"/>
                <a:gd name="T113" fmla="*/ 18 h 214"/>
                <a:gd name="T114" fmla="*/ 32 w 139"/>
                <a:gd name="T115" fmla="*/ 10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9"/>
                <a:gd name="T175" fmla="*/ 0 h 214"/>
                <a:gd name="T176" fmla="*/ 139 w 139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9" h="214">
                  <a:moveTo>
                    <a:pt x="37" y="15"/>
                  </a:moveTo>
                  <a:lnTo>
                    <a:pt x="43" y="9"/>
                  </a:lnTo>
                  <a:lnTo>
                    <a:pt x="48" y="3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1" y="2"/>
                  </a:lnTo>
                  <a:lnTo>
                    <a:pt x="74" y="3"/>
                  </a:lnTo>
                  <a:lnTo>
                    <a:pt x="80" y="9"/>
                  </a:lnTo>
                  <a:lnTo>
                    <a:pt x="86" y="18"/>
                  </a:lnTo>
                  <a:lnTo>
                    <a:pt x="94" y="27"/>
                  </a:lnTo>
                  <a:lnTo>
                    <a:pt x="101" y="31"/>
                  </a:lnTo>
                  <a:lnTo>
                    <a:pt x="112" y="36"/>
                  </a:lnTo>
                  <a:lnTo>
                    <a:pt x="121" y="40"/>
                  </a:lnTo>
                  <a:lnTo>
                    <a:pt x="126" y="46"/>
                  </a:lnTo>
                  <a:lnTo>
                    <a:pt x="131" y="52"/>
                  </a:lnTo>
                  <a:lnTo>
                    <a:pt x="134" y="58"/>
                  </a:lnTo>
                  <a:lnTo>
                    <a:pt x="135" y="64"/>
                  </a:lnTo>
                  <a:lnTo>
                    <a:pt x="137" y="69"/>
                  </a:lnTo>
                  <a:lnTo>
                    <a:pt x="138" y="75"/>
                  </a:lnTo>
                  <a:lnTo>
                    <a:pt x="139" y="85"/>
                  </a:lnTo>
                  <a:lnTo>
                    <a:pt x="137" y="93"/>
                  </a:lnTo>
                  <a:lnTo>
                    <a:pt x="134" y="99"/>
                  </a:lnTo>
                  <a:lnTo>
                    <a:pt x="132" y="102"/>
                  </a:lnTo>
                  <a:lnTo>
                    <a:pt x="129" y="103"/>
                  </a:lnTo>
                  <a:lnTo>
                    <a:pt x="128" y="108"/>
                  </a:lnTo>
                  <a:lnTo>
                    <a:pt x="128" y="114"/>
                  </a:lnTo>
                  <a:lnTo>
                    <a:pt x="133" y="121"/>
                  </a:lnTo>
                  <a:lnTo>
                    <a:pt x="135" y="132"/>
                  </a:lnTo>
                  <a:lnTo>
                    <a:pt x="133" y="145"/>
                  </a:lnTo>
                  <a:lnTo>
                    <a:pt x="127" y="159"/>
                  </a:lnTo>
                  <a:lnTo>
                    <a:pt x="121" y="168"/>
                  </a:lnTo>
                  <a:lnTo>
                    <a:pt x="115" y="175"/>
                  </a:lnTo>
                  <a:lnTo>
                    <a:pt x="109" y="183"/>
                  </a:lnTo>
                  <a:lnTo>
                    <a:pt x="101" y="189"/>
                  </a:lnTo>
                  <a:lnTo>
                    <a:pt x="92" y="192"/>
                  </a:lnTo>
                  <a:lnTo>
                    <a:pt x="81" y="195"/>
                  </a:lnTo>
                  <a:lnTo>
                    <a:pt x="73" y="201"/>
                  </a:lnTo>
                  <a:lnTo>
                    <a:pt x="68" y="207"/>
                  </a:lnTo>
                  <a:lnTo>
                    <a:pt x="65" y="211"/>
                  </a:lnTo>
                  <a:lnTo>
                    <a:pt x="61" y="213"/>
                  </a:lnTo>
                  <a:lnTo>
                    <a:pt x="57" y="214"/>
                  </a:lnTo>
                  <a:lnTo>
                    <a:pt x="54" y="214"/>
                  </a:lnTo>
                  <a:lnTo>
                    <a:pt x="53" y="211"/>
                  </a:lnTo>
                  <a:lnTo>
                    <a:pt x="54" y="210"/>
                  </a:lnTo>
                  <a:lnTo>
                    <a:pt x="58" y="208"/>
                  </a:lnTo>
                  <a:lnTo>
                    <a:pt x="62" y="207"/>
                  </a:lnTo>
                  <a:lnTo>
                    <a:pt x="67" y="201"/>
                  </a:lnTo>
                  <a:lnTo>
                    <a:pt x="72" y="193"/>
                  </a:lnTo>
                  <a:lnTo>
                    <a:pt x="79" y="189"/>
                  </a:lnTo>
                  <a:lnTo>
                    <a:pt x="85" y="187"/>
                  </a:lnTo>
                  <a:lnTo>
                    <a:pt x="89" y="186"/>
                  </a:lnTo>
                  <a:lnTo>
                    <a:pt x="94" y="184"/>
                  </a:lnTo>
                  <a:lnTo>
                    <a:pt x="101" y="181"/>
                  </a:lnTo>
                  <a:lnTo>
                    <a:pt x="109" y="174"/>
                  </a:lnTo>
                  <a:lnTo>
                    <a:pt x="117" y="162"/>
                  </a:lnTo>
                  <a:lnTo>
                    <a:pt x="123" y="148"/>
                  </a:lnTo>
                  <a:lnTo>
                    <a:pt x="127" y="139"/>
                  </a:lnTo>
                  <a:lnTo>
                    <a:pt x="129" y="130"/>
                  </a:lnTo>
                  <a:lnTo>
                    <a:pt x="127" y="121"/>
                  </a:lnTo>
                  <a:lnTo>
                    <a:pt x="124" y="112"/>
                  </a:lnTo>
                  <a:lnTo>
                    <a:pt x="123" y="105"/>
                  </a:lnTo>
                  <a:lnTo>
                    <a:pt x="124" y="99"/>
                  </a:lnTo>
                  <a:lnTo>
                    <a:pt x="127" y="94"/>
                  </a:lnTo>
                  <a:lnTo>
                    <a:pt x="131" y="88"/>
                  </a:lnTo>
                  <a:lnTo>
                    <a:pt x="134" y="82"/>
                  </a:lnTo>
                  <a:lnTo>
                    <a:pt x="134" y="76"/>
                  </a:lnTo>
                  <a:lnTo>
                    <a:pt x="133" y="69"/>
                  </a:lnTo>
                  <a:lnTo>
                    <a:pt x="129" y="61"/>
                  </a:lnTo>
                  <a:lnTo>
                    <a:pt x="123" y="52"/>
                  </a:lnTo>
                  <a:lnTo>
                    <a:pt x="113" y="46"/>
                  </a:lnTo>
                  <a:lnTo>
                    <a:pt x="101" y="42"/>
                  </a:lnTo>
                  <a:lnTo>
                    <a:pt x="89" y="37"/>
                  </a:lnTo>
                  <a:lnTo>
                    <a:pt x="82" y="30"/>
                  </a:lnTo>
                  <a:lnTo>
                    <a:pt x="78" y="22"/>
                  </a:lnTo>
                  <a:lnTo>
                    <a:pt x="74" y="18"/>
                  </a:lnTo>
                  <a:lnTo>
                    <a:pt x="71" y="15"/>
                  </a:lnTo>
                  <a:lnTo>
                    <a:pt x="65" y="12"/>
                  </a:lnTo>
                  <a:lnTo>
                    <a:pt x="56" y="12"/>
                  </a:lnTo>
                  <a:lnTo>
                    <a:pt x="46" y="20"/>
                  </a:lnTo>
                  <a:lnTo>
                    <a:pt x="36" y="31"/>
                  </a:lnTo>
                  <a:lnTo>
                    <a:pt x="29" y="43"/>
                  </a:lnTo>
                  <a:lnTo>
                    <a:pt x="25" y="58"/>
                  </a:lnTo>
                  <a:lnTo>
                    <a:pt x="27" y="78"/>
                  </a:lnTo>
                  <a:lnTo>
                    <a:pt x="27" y="90"/>
                  </a:lnTo>
                  <a:lnTo>
                    <a:pt x="23" y="100"/>
                  </a:lnTo>
                  <a:lnTo>
                    <a:pt x="18" y="108"/>
                  </a:lnTo>
                  <a:lnTo>
                    <a:pt x="12" y="114"/>
                  </a:lnTo>
                  <a:lnTo>
                    <a:pt x="8" y="118"/>
                  </a:lnTo>
                  <a:lnTo>
                    <a:pt x="6" y="126"/>
                  </a:lnTo>
                  <a:lnTo>
                    <a:pt x="7" y="135"/>
                  </a:lnTo>
                  <a:lnTo>
                    <a:pt x="9" y="144"/>
                  </a:lnTo>
                  <a:lnTo>
                    <a:pt x="13" y="156"/>
                  </a:lnTo>
                  <a:lnTo>
                    <a:pt x="15" y="174"/>
                  </a:lnTo>
                  <a:lnTo>
                    <a:pt x="15" y="189"/>
                  </a:lnTo>
                  <a:lnTo>
                    <a:pt x="13" y="196"/>
                  </a:lnTo>
                  <a:lnTo>
                    <a:pt x="9" y="193"/>
                  </a:lnTo>
                  <a:lnTo>
                    <a:pt x="10" y="189"/>
                  </a:lnTo>
                  <a:lnTo>
                    <a:pt x="10" y="180"/>
                  </a:lnTo>
                  <a:lnTo>
                    <a:pt x="10" y="172"/>
                  </a:lnTo>
                  <a:lnTo>
                    <a:pt x="8" y="163"/>
                  </a:lnTo>
                  <a:lnTo>
                    <a:pt x="4" y="150"/>
                  </a:lnTo>
                  <a:lnTo>
                    <a:pt x="1" y="136"/>
                  </a:lnTo>
                  <a:lnTo>
                    <a:pt x="0" y="124"/>
                  </a:lnTo>
                  <a:lnTo>
                    <a:pt x="4" y="115"/>
                  </a:lnTo>
                  <a:lnTo>
                    <a:pt x="10" y="103"/>
                  </a:lnTo>
                  <a:lnTo>
                    <a:pt x="17" y="93"/>
                  </a:lnTo>
                  <a:lnTo>
                    <a:pt x="18" y="84"/>
                  </a:lnTo>
                  <a:lnTo>
                    <a:pt x="16" y="76"/>
                  </a:lnTo>
                  <a:lnTo>
                    <a:pt x="15" y="69"/>
                  </a:lnTo>
                  <a:lnTo>
                    <a:pt x="14" y="60"/>
                  </a:lnTo>
                  <a:lnTo>
                    <a:pt x="16" y="52"/>
                  </a:lnTo>
                  <a:lnTo>
                    <a:pt x="20" y="43"/>
                  </a:lnTo>
                  <a:lnTo>
                    <a:pt x="26" y="33"/>
                  </a:lnTo>
                  <a:lnTo>
                    <a:pt x="32" y="22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0" name="Freeform 26"/>
            <p:cNvSpPr>
              <a:spLocks noChangeArrowheads="1"/>
            </p:cNvSpPr>
            <p:nvPr/>
          </p:nvSpPr>
          <p:spPr bwMode="auto">
            <a:xfrm>
              <a:off x="312" y="1182"/>
              <a:ext cx="123" cy="104"/>
            </a:xfrm>
            <a:custGeom>
              <a:avLst/>
              <a:gdLst>
                <a:gd name="T0" fmla="*/ 0 w 123"/>
                <a:gd name="T1" fmla="*/ 58 h 138"/>
                <a:gd name="T2" fmla="*/ 2 w 123"/>
                <a:gd name="T3" fmla="*/ 58 h 138"/>
                <a:gd name="T4" fmla="*/ 6 w 123"/>
                <a:gd name="T5" fmla="*/ 58 h 138"/>
                <a:gd name="T6" fmla="*/ 21 w 123"/>
                <a:gd name="T7" fmla="*/ 53 h 138"/>
                <a:gd name="T8" fmla="*/ 31 w 123"/>
                <a:gd name="T9" fmla="*/ 54 h 138"/>
                <a:gd name="T10" fmla="*/ 39 w 123"/>
                <a:gd name="T11" fmla="*/ 54 h 138"/>
                <a:gd name="T12" fmla="*/ 49 w 123"/>
                <a:gd name="T13" fmla="*/ 54 h 138"/>
                <a:gd name="T14" fmla="*/ 59 w 123"/>
                <a:gd name="T15" fmla="*/ 53 h 138"/>
                <a:gd name="T16" fmla="*/ 69 w 123"/>
                <a:gd name="T17" fmla="*/ 50 h 138"/>
                <a:gd name="T18" fmla="*/ 80 w 123"/>
                <a:gd name="T19" fmla="*/ 50 h 138"/>
                <a:gd name="T20" fmla="*/ 87 w 123"/>
                <a:gd name="T21" fmla="*/ 47 h 138"/>
                <a:gd name="T22" fmla="*/ 96 w 123"/>
                <a:gd name="T23" fmla="*/ 44 h 138"/>
                <a:gd name="T24" fmla="*/ 108 w 123"/>
                <a:gd name="T25" fmla="*/ 43 h 138"/>
                <a:gd name="T26" fmla="*/ 119 w 123"/>
                <a:gd name="T27" fmla="*/ 35 h 138"/>
                <a:gd name="T28" fmla="*/ 117 w 123"/>
                <a:gd name="T29" fmla="*/ 26 h 138"/>
                <a:gd name="T30" fmla="*/ 119 w 123"/>
                <a:gd name="T31" fmla="*/ 20 h 138"/>
                <a:gd name="T32" fmla="*/ 123 w 123"/>
                <a:gd name="T33" fmla="*/ 12 h 138"/>
                <a:gd name="T34" fmla="*/ 110 w 123"/>
                <a:gd name="T35" fmla="*/ 2 h 138"/>
                <a:gd name="T36" fmla="*/ 94 w 123"/>
                <a:gd name="T37" fmla="*/ 1 h 138"/>
                <a:gd name="T38" fmla="*/ 99 w 123"/>
                <a:gd name="T39" fmla="*/ 3 h 138"/>
                <a:gd name="T40" fmla="*/ 108 w 123"/>
                <a:gd name="T41" fmla="*/ 5 h 138"/>
                <a:gd name="T42" fmla="*/ 118 w 123"/>
                <a:gd name="T43" fmla="*/ 10 h 138"/>
                <a:gd name="T44" fmla="*/ 117 w 123"/>
                <a:gd name="T45" fmla="*/ 15 h 138"/>
                <a:gd name="T46" fmla="*/ 111 w 123"/>
                <a:gd name="T47" fmla="*/ 23 h 138"/>
                <a:gd name="T48" fmla="*/ 112 w 123"/>
                <a:gd name="T49" fmla="*/ 31 h 138"/>
                <a:gd name="T50" fmla="*/ 109 w 123"/>
                <a:gd name="T51" fmla="*/ 38 h 138"/>
                <a:gd name="T52" fmla="*/ 100 w 123"/>
                <a:gd name="T53" fmla="*/ 40 h 138"/>
                <a:gd name="T54" fmla="*/ 91 w 123"/>
                <a:gd name="T55" fmla="*/ 41 h 138"/>
                <a:gd name="T56" fmla="*/ 81 w 123"/>
                <a:gd name="T57" fmla="*/ 46 h 138"/>
                <a:gd name="T58" fmla="*/ 72 w 123"/>
                <a:gd name="T59" fmla="*/ 47 h 138"/>
                <a:gd name="T60" fmla="*/ 66 w 123"/>
                <a:gd name="T61" fmla="*/ 47 h 138"/>
                <a:gd name="T62" fmla="*/ 55 w 123"/>
                <a:gd name="T63" fmla="*/ 51 h 138"/>
                <a:gd name="T64" fmla="*/ 40 w 123"/>
                <a:gd name="T65" fmla="*/ 50 h 138"/>
                <a:gd name="T66" fmla="*/ 28 w 123"/>
                <a:gd name="T67" fmla="*/ 50 h 138"/>
                <a:gd name="T68" fmla="*/ 20 w 123"/>
                <a:gd name="T69" fmla="*/ 50 h 138"/>
                <a:gd name="T70" fmla="*/ 7 w 123"/>
                <a:gd name="T71" fmla="*/ 54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3"/>
                <a:gd name="T109" fmla="*/ 0 h 138"/>
                <a:gd name="T110" fmla="*/ 123 w 123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3" h="138">
                  <a:moveTo>
                    <a:pt x="0" y="135"/>
                  </a:moveTo>
                  <a:lnTo>
                    <a:pt x="0" y="136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3" y="138"/>
                  </a:lnTo>
                  <a:lnTo>
                    <a:pt x="6" y="135"/>
                  </a:lnTo>
                  <a:lnTo>
                    <a:pt x="13" y="129"/>
                  </a:lnTo>
                  <a:lnTo>
                    <a:pt x="21" y="124"/>
                  </a:lnTo>
                  <a:lnTo>
                    <a:pt x="28" y="124"/>
                  </a:lnTo>
                  <a:lnTo>
                    <a:pt x="31" y="126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4" y="127"/>
                  </a:lnTo>
                  <a:lnTo>
                    <a:pt x="49" y="127"/>
                  </a:lnTo>
                  <a:lnTo>
                    <a:pt x="55" y="127"/>
                  </a:lnTo>
                  <a:lnTo>
                    <a:pt x="59" y="124"/>
                  </a:lnTo>
                  <a:lnTo>
                    <a:pt x="62" y="121"/>
                  </a:lnTo>
                  <a:lnTo>
                    <a:pt x="69" y="115"/>
                  </a:lnTo>
                  <a:lnTo>
                    <a:pt x="74" y="114"/>
                  </a:lnTo>
                  <a:lnTo>
                    <a:pt x="80" y="115"/>
                  </a:lnTo>
                  <a:lnTo>
                    <a:pt x="83" y="115"/>
                  </a:lnTo>
                  <a:lnTo>
                    <a:pt x="87" y="112"/>
                  </a:lnTo>
                  <a:lnTo>
                    <a:pt x="91" y="106"/>
                  </a:lnTo>
                  <a:lnTo>
                    <a:pt x="96" y="103"/>
                  </a:lnTo>
                  <a:lnTo>
                    <a:pt x="101" y="102"/>
                  </a:lnTo>
                  <a:lnTo>
                    <a:pt x="108" y="100"/>
                  </a:lnTo>
                  <a:lnTo>
                    <a:pt x="114" y="93"/>
                  </a:lnTo>
                  <a:lnTo>
                    <a:pt x="119" y="81"/>
                  </a:lnTo>
                  <a:lnTo>
                    <a:pt x="118" y="67"/>
                  </a:lnTo>
                  <a:lnTo>
                    <a:pt x="117" y="61"/>
                  </a:lnTo>
                  <a:lnTo>
                    <a:pt x="118" y="52"/>
                  </a:lnTo>
                  <a:lnTo>
                    <a:pt x="119" y="45"/>
                  </a:lnTo>
                  <a:lnTo>
                    <a:pt x="121" y="39"/>
                  </a:lnTo>
                  <a:lnTo>
                    <a:pt x="123" y="28"/>
                  </a:lnTo>
                  <a:lnTo>
                    <a:pt x="120" y="13"/>
                  </a:lnTo>
                  <a:lnTo>
                    <a:pt x="110" y="3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6" y="3"/>
                  </a:lnTo>
                  <a:lnTo>
                    <a:pt x="99" y="6"/>
                  </a:lnTo>
                  <a:lnTo>
                    <a:pt x="104" y="7"/>
                  </a:lnTo>
                  <a:lnTo>
                    <a:pt x="108" y="10"/>
                  </a:lnTo>
                  <a:lnTo>
                    <a:pt x="113" y="15"/>
                  </a:lnTo>
                  <a:lnTo>
                    <a:pt x="118" y="22"/>
                  </a:lnTo>
                  <a:lnTo>
                    <a:pt x="119" y="28"/>
                  </a:lnTo>
                  <a:lnTo>
                    <a:pt x="117" y="36"/>
                  </a:lnTo>
                  <a:lnTo>
                    <a:pt x="113" y="45"/>
                  </a:lnTo>
                  <a:lnTo>
                    <a:pt x="111" y="55"/>
                  </a:lnTo>
                  <a:lnTo>
                    <a:pt x="111" y="64"/>
                  </a:lnTo>
                  <a:lnTo>
                    <a:pt x="112" y="73"/>
                  </a:lnTo>
                  <a:lnTo>
                    <a:pt x="111" y="81"/>
                  </a:lnTo>
                  <a:lnTo>
                    <a:pt x="109" y="87"/>
                  </a:lnTo>
                  <a:lnTo>
                    <a:pt x="105" y="91"/>
                  </a:lnTo>
                  <a:lnTo>
                    <a:pt x="100" y="93"/>
                  </a:lnTo>
                  <a:lnTo>
                    <a:pt x="95" y="94"/>
                  </a:lnTo>
                  <a:lnTo>
                    <a:pt x="91" y="97"/>
                  </a:lnTo>
                  <a:lnTo>
                    <a:pt x="85" y="103"/>
                  </a:lnTo>
                  <a:lnTo>
                    <a:pt x="81" y="108"/>
                  </a:lnTo>
                  <a:lnTo>
                    <a:pt x="76" y="111"/>
                  </a:lnTo>
                  <a:lnTo>
                    <a:pt x="72" y="111"/>
                  </a:lnTo>
                  <a:lnTo>
                    <a:pt x="69" y="111"/>
                  </a:lnTo>
                  <a:lnTo>
                    <a:pt x="66" y="112"/>
                  </a:lnTo>
                  <a:lnTo>
                    <a:pt x="60" y="117"/>
                  </a:lnTo>
                  <a:lnTo>
                    <a:pt x="55" y="120"/>
                  </a:lnTo>
                  <a:lnTo>
                    <a:pt x="47" y="120"/>
                  </a:lnTo>
                  <a:lnTo>
                    <a:pt x="40" y="118"/>
                  </a:lnTo>
                  <a:lnTo>
                    <a:pt x="33" y="117"/>
                  </a:lnTo>
                  <a:lnTo>
                    <a:pt x="28" y="115"/>
                  </a:lnTo>
                  <a:lnTo>
                    <a:pt x="22" y="117"/>
                  </a:lnTo>
                  <a:lnTo>
                    <a:pt x="20" y="118"/>
                  </a:lnTo>
                  <a:lnTo>
                    <a:pt x="15" y="121"/>
                  </a:lnTo>
                  <a:lnTo>
                    <a:pt x="7" y="12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1" name="Freeform 27"/>
            <p:cNvSpPr>
              <a:spLocks noChangeArrowheads="1"/>
            </p:cNvSpPr>
            <p:nvPr/>
          </p:nvSpPr>
          <p:spPr bwMode="auto">
            <a:xfrm>
              <a:off x="268" y="719"/>
              <a:ext cx="30" cy="22"/>
            </a:xfrm>
            <a:custGeom>
              <a:avLst/>
              <a:gdLst>
                <a:gd name="T0" fmla="*/ 23 w 30"/>
                <a:gd name="T1" fmla="*/ 1 h 28"/>
                <a:gd name="T2" fmla="*/ 23 w 30"/>
                <a:gd name="T3" fmla="*/ 2 h 28"/>
                <a:gd name="T4" fmla="*/ 25 w 30"/>
                <a:gd name="T5" fmla="*/ 2 h 28"/>
                <a:gd name="T6" fmla="*/ 26 w 30"/>
                <a:gd name="T7" fmla="*/ 2 h 28"/>
                <a:gd name="T8" fmla="*/ 27 w 30"/>
                <a:gd name="T9" fmla="*/ 3 h 28"/>
                <a:gd name="T10" fmla="*/ 28 w 30"/>
                <a:gd name="T11" fmla="*/ 4 h 28"/>
                <a:gd name="T12" fmla="*/ 30 w 30"/>
                <a:gd name="T13" fmla="*/ 5 h 28"/>
                <a:gd name="T14" fmla="*/ 28 w 30"/>
                <a:gd name="T15" fmla="*/ 7 h 28"/>
                <a:gd name="T16" fmla="*/ 23 w 30"/>
                <a:gd name="T17" fmla="*/ 10 h 28"/>
                <a:gd name="T18" fmla="*/ 16 w 30"/>
                <a:gd name="T19" fmla="*/ 13 h 28"/>
                <a:gd name="T20" fmla="*/ 8 w 30"/>
                <a:gd name="T21" fmla="*/ 13 h 28"/>
                <a:gd name="T22" fmla="*/ 3 w 30"/>
                <a:gd name="T23" fmla="*/ 13 h 28"/>
                <a:gd name="T24" fmla="*/ 0 w 30"/>
                <a:gd name="T25" fmla="*/ 12 h 28"/>
                <a:gd name="T26" fmla="*/ 0 w 30"/>
                <a:gd name="T27" fmla="*/ 10 h 28"/>
                <a:gd name="T28" fmla="*/ 0 w 30"/>
                <a:gd name="T29" fmla="*/ 10 h 28"/>
                <a:gd name="T30" fmla="*/ 0 w 30"/>
                <a:gd name="T31" fmla="*/ 9 h 28"/>
                <a:gd name="T32" fmla="*/ 0 w 30"/>
                <a:gd name="T33" fmla="*/ 9 h 28"/>
                <a:gd name="T34" fmla="*/ 4 w 30"/>
                <a:gd name="T35" fmla="*/ 5 h 28"/>
                <a:gd name="T36" fmla="*/ 11 w 30"/>
                <a:gd name="T37" fmla="*/ 2 h 28"/>
                <a:gd name="T38" fmla="*/ 19 w 30"/>
                <a:gd name="T39" fmla="*/ 0 h 28"/>
                <a:gd name="T40" fmla="*/ 23 w 30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28"/>
                <a:gd name="T65" fmla="*/ 30 w 30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28">
                  <a:moveTo>
                    <a:pt x="23" y="1"/>
                  </a:moveTo>
                  <a:lnTo>
                    <a:pt x="23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28" y="15"/>
                  </a:lnTo>
                  <a:lnTo>
                    <a:pt x="23" y="21"/>
                  </a:lnTo>
                  <a:lnTo>
                    <a:pt x="16" y="25"/>
                  </a:lnTo>
                  <a:lnTo>
                    <a:pt x="8" y="28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2" name="Freeform 28"/>
            <p:cNvSpPr>
              <a:spLocks noChangeArrowheads="1"/>
            </p:cNvSpPr>
            <p:nvPr/>
          </p:nvSpPr>
          <p:spPr bwMode="auto">
            <a:xfrm>
              <a:off x="287" y="680"/>
              <a:ext cx="27" cy="16"/>
            </a:xfrm>
            <a:custGeom>
              <a:avLst/>
              <a:gdLst>
                <a:gd name="T0" fmla="*/ 7 w 27"/>
                <a:gd name="T1" fmla="*/ 8 h 23"/>
                <a:gd name="T2" fmla="*/ 4 w 27"/>
                <a:gd name="T3" fmla="*/ 7 h 23"/>
                <a:gd name="T4" fmla="*/ 3 w 27"/>
                <a:gd name="T5" fmla="*/ 7 h 23"/>
                <a:gd name="T6" fmla="*/ 2 w 27"/>
                <a:gd name="T7" fmla="*/ 6 h 23"/>
                <a:gd name="T8" fmla="*/ 1 w 27"/>
                <a:gd name="T9" fmla="*/ 6 h 23"/>
                <a:gd name="T10" fmla="*/ 0 w 27"/>
                <a:gd name="T11" fmla="*/ 5 h 23"/>
                <a:gd name="T12" fmla="*/ 2 w 27"/>
                <a:gd name="T13" fmla="*/ 3 h 23"/>
                <a:gd name="T14" fmla="*/ 5 w 27"/>
                <a:gd name="T15" fmla="*/ 1 h 23"/>
                <a:gd name="T16" fmla="*/ 12 w 27"/>
                <a:gd name="T17" fmla="*/ 0 h 23"/>
                <a:gd name="T18" fmla="*/ 18 w 27"/>
                <a:gd name="T19" fmla="*/ 0 h 23"/>
                <a:gd name="T20" fmla="*/ 22 w 27"/>
                <a:gd name="T21" fmla="*/ 1 h 23"/>
                <a:gd name="T22" fmla="*/ 26 w 27"/>
                <a:gd name="T23" fmla="*/ 1 h 23"/>
                <a:gd name="T24" fmla="*/ 27 w 27"/>
                <a:gd name="T25" fmla="*/ 3 h 23"/>
                <a:gd name="T26" fmla="*/ 27 w 27"/>
                <a:gd name="T27" fmla="*/ 4 h 23"/>
                <a:gd name="T28" fmla="*/ 24 w 27"/>
                <a:gd name="T29" fmla="*/ 5 h 23"/>
                <a:gd name="T30" fmla="*/ 20 w 27"/>
                <a:gd name="T31" fmla="*/ 6 h 23"/>
                <a:gd name="T32" fmla="*/ 17 w 27"/>
                <a:gd name="T33" fmla="*/ 7 h 23"/>
                <a:gd name="T34" fmla="*/ 16 w 27"/>
                <a:gd name="T35" fmla="*/ 7 h 23"/>
                <a:gd name="T36" fmla="*/ 14 w 27"/>
                <a:gd name="T37" fmla="*/ 7 h 23"/>
                <a:gd name="T38" fmla="*/ 12 w 27"/>
                <a:gd name="T39" fmla="*/ 8 h 23"/>
                <a:gd name="T40" fmla="*/ 7 w 27"/>
                <a:gd name="T41" fmla="*/ 8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23"/>
                <a:gd name="T65" fmla="*/ 27 w 27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23">
                  <a:moveTo>
                    <a:pt x="7" y="23"/>
                  </a:moveTo>
                  <a:lnTo>
                    <a:pt x="4" y="21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4" y="15"/>
                  </a:lnTo>
                  <a:lnTo>
                    <a:pt x="20" y="18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3" name="Freeform 29"/>
            <p:cNvSpPr>
              <a:spLocks noChangeArrowheads="1"/>
            </p:cNvSpPr>
            <p:nvPr/>
          </p:nvSpPr>
          <p:spPr bwMode="auto">
            <a:xfrm>
              <a:off x="330" y="646"/>
              <a:ext cx="8" cy="8"/>
            </a:xfrm>
            <a:custGeom>
              <a:avLst/>
              <a:gdLst>
                <a:gd name="T0" fmla="*/ 1 w 8"/>
                <a:gd name="T1" fmla="*/ 1 h 9"/>
                <a:gd name="T2" fmla="*/ 1 w 8"/>
                <a:gd name="T3" fmla="*/ 1 h 9"/>
                <a:gd name="T4" fmla="*/ 1 w 8"/>
                <a:gd name="T5" fmla="*/ 3 h 9"/>
                <a:gd name="T6" fmla="*/ 1 w 8"/>
                <a:gd name="T7" fmla="*/ 4 h 9"/>
                <a:gd name="T8" fmla="*/ 0 w 8"/>
                <a:gd name="T9" fmla="*/ 4 h 9"/>
                <a:gd name="T10" fmla="*/ 0 w 8"/>
                <a:gd name="T11" fmla="*/ 4 h 9"/>
                <a:gd name="T12" fmla="*/ 1 w 8"/>
                <a:gd name="T13" fmla="*/ 6 h 9"/>
                <a:gd name="T14" fmla="*/ 3 w 8"/>
                <a:gd name="T15" fmla="*/ 6 h 9"/>
                <a:gd name="T16" fmla="*/ 5 w 8"/>
                <a:gd name="T17" fmla="*/ 6 h 9"/>
                <a:gd name="T18" fmla="*/ 7 w 8"/>
                <a:gd name="T19" fmla="*/ 6 h 9"/>
                <a:gd name="T20" fmla="*/ 8 w 8"/>
                <a:gd name="T21" fmla="*/ 4 h 9"/>
                <a:gd name="T22" fmla="*/ 8 w 8"/>
                <a:gd name="T23" fmla="*/ 4 h 9"/>
                <a:gd name="T24" fmla="*/ 7 w 8"/>
                <a:gd name="T25" fmla="*/ 3 h 9"/>
                <a:gd name="T26" fmla="*/ 5 w 8"/>
                <a:gd name="T27" fmla="*/ 3 h 9"/>
                <a:gd name="T28" fmla="*/ 5 w 8"/>
                <a:gd name="T29" fmla="*/ 1 h 9"/>
                <a:gd name="T30" fmla="*/ 4 w 8"/>
                <a:gd name="T31" fmla="*/ 1 h 9"/>
                <a:gd name="T32" fmla="*/ 4 w 8"/>
                <a:gd name="T33" fmla="*/ 1 h 9"/>
                <a:gd name="T34" fmla="*/ 4 w 8"/>
                <a:gd name="T35" fmla="*/ 0 h 9"/>
                <a:gd name="T36" fmla="*/ 3 w 8"/>
                <a:gd name="T37" fmla="*/ 0 h 9"/>
                <a:gd name="T38" fmla="*/ 1 w 8"/>
                <a:gd name="T39" fmla="*/ 1 h 9"/>
                <a:gd name="T40" fmla="*/ 1 w 8"/>
                <a:gd name="T41" fmla="*/ 1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9"/>
                <a:gd name="T65" fmla="*/ 8 w 8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9">
                  <a:moveTo>
                    <a:pt x="1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4" name="Freeform 30"/>
            <p:cNvSpPr>
              <a:spLocks noChangeArrowheads="1"/>
            </p:cNvSpPr>
            <p:nvPr/>
          </p:nvSpPr>
          <p:spPr bwMode="auto">
            <a:xfrm>
              <a:off x="344" y="687"/>
              <a:ext cx="12" cy="10"/>
            </a:xfrm>
            <a:custGeom>
              <a:avLst/>
              <a:gdLst>
                <a:gd name="T0" fmla="*/ 3 w 12"/>
                <a:gd name="T1" fmla="*/ 5 h 15"/>
                <a:gd name="T2" fmla="*/ 1 w 12"/>
                <a:gd name="T3" fmla="*/ 3 h 15"/>
                <a:gd name="T4" fmla="*/ 0 w 12"/>
                <a:gd name="T5" fmla="*/ 2 h 15"/>
                <a:gd name="T6" fmla="*/ 0 w 12"/>
                <a:gd name="T7" fmla="*/ 1 h 15"/>
                <a:gd name="T8" fmla="*/ 2 w 12"/>
                <a:gd name="T9" fmla="*/ 0 h 15"/>
                <a:gd name="T10" fmla="*/ 4 w 12"/>
                <a:gd name="T11" fmla="*/ 0 h 15"/>
                <a:gd name="T12" fmla="*/ 8 w 12"/>
                <a:gd name="T13" fmla="*/ 1 h 15"/>
                <a:gd name="T14" fmla="*/ 10 w 12"/>
                <a:gd name="T15" fmla="*/ 1 h 15"/>
                <a:gd name="T16" fmla="*/ 11 w 12"/>
                <a:gd name="T17" fmla="*/ 2 h 15"/>
                <a:gd name="T18" fmla="*/ 12 w 12"/>
                <a:gd name="T19" fmla="*/ 3 h 15"/>
                <a:gd name="T20" fmla="*/ 11 w 12"/>
                <a:gd name="T21" fmla="*/ 3 h 15"/>
                <a:gd name="T22" fmla="*/ 9 w 12"/>
                <a:gd name="T23" fmla="*/ 3 h 15"/>
                <a:gd name="T24" fmla="*/ 6 w 12"/>
                <a:gd name="T25" fmla="*/ 4 h 15"/>
                <a:gd name="T26" fmla="*/ 6 w 12"/>
                <a:gd name="T27" fmla="*/ 5 h 15"/>
                <a:gd name="T28" fmla="*/ 4 w 12"/>
                <a:gd name="T29" fmla="*/ 5 h 15"/>
                <a:gd name="T30" fmla="*/ 4 w 12"/>
                <a:gd name="T31" fmla="*/ 5 h 15"/>
                <a:gd name="T32" fmla="*/ 3 w 12"/>
                <a:gd name="T33" fmla="*/ 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5"/>
                <a:gd name="T53" fmla="*/ 12 w 1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5">
                  <a:moveTo>
                    <a:pt x="3" y="15"/>
                  </a:moveTo>
                  <a:lnTo>
                    <a:pt x="1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5" name="Freeform 31"/>
            <p:cNvSpPr>
              <a:spLocks noChangeArrowheads="1"/>
            </p:cNvSpPr>
            <p:nvPr/>
          </p:nvSpPr>
          <p:spPr bwMode="auto">
            <a:xfrm>
              <a:off x="370" y="645"/>
              <a:ext cx="24" cy="14"/>
            </a:xfrm>
            <a:custGeom>
              <a:avLst/>
              <a:gdLst>
                <a:gd name="T0" fmla="*/ 24 w 24"/>
                <a:gd name="T1" fmla="*/ 3 h 18"/>
                <a:gd name="T2" fmla="*/ 24 w 24"/>
                <a:gd name="T3" fmla="*/ 3 h 18"/>
                <a:gd name="T4" fmla="*/ 24 w 24"/>
                <a:gd name="T5" fmla="*/ 4 h 18"/>
                <a:gd name="T6" fmla="*/ 24 w 24"/>
                <a:gd name="T7" fmla="*/ 5 h 18"/>
                <a:gd name="T8" fmla="*/ 24 w 24"/>
                <a:gd name="T9" fmla="*/ 5 h 18"/>
                <a:gd name="T10" fmla="*/ 24 w 24"/>
                <a:gd name="T11" fmla="*/ 6 h 18"/>
                <a:gd name="T12" fmla="*/ 22 w 24"/>
                <a:gd name="T13" fmla="*/ 7 h 18"/>
                <a:gd name="T14" fmla="*/ 20 w 24"/>
                <a:gd name="T15" fmla="*/ 7 h 18"/>
                <a:gd name="T16" fmla="*/ 15 w 24"/>
                <a:gd name="T17" fmla="*/ 9 h 18"/>
                <a:gd name="T18" fmla="*/ 11 w 24"/>
                <a:gd name="T19" fmla="*/ 7 h 18"/>
                <a:gd name="T20" fmla="*/ 7 w 24"/>
                <a:gd name="T21" fmla="*/ 7 h 18"/>
                <a:gd name="T22" fmla="*/ 2 w 24"/>
                <a:gd name="T23" fmla="*/ 5 h 18"/>
                <a:gd name="T24" fmla="*/ 0 w 24"/>
                <a:gd name="T25" fmla="*/ 3 h 18"/>
                <a:gd name="T26" fmla="*/ 1 w 24"/>
                <a:gd name="T27" fmla="*/ 2 h 18"/>
                <a:gd name="T28" fmla="*/ 2 w 24"/>
                <a:gd name="T29" fmla="*/ 2 h 18"/>
                <a:gd name="T30" fmla="*/ 3 w 24"/>
                <a:gd name="T31" fmla="*/ 1 h 18"/>
                <a:gd name="T32" fmla="*/ 3 w 24"/>
                <a:gd name="T33" fmla="*/ 1 h 18"/>
                <a:gd name="T34" fmla="*/ 8 w 24"/>
                <a:gd name="T35" fmla="*/ 0 h 18"/>
                <a:gd name="T36" fmla="*/ 14 w 24"/>
                <a:gd name="T37" fmla="*/ 0 h 18"/>
                <a:gd name="T38" fmla="*/ 21 w 24"/>
                <a:gd name="T39" fmla="*/ 1 h 18"/>
                <a:gd name="T40" fmla="*/ 24 w 24"/>
                <a:gd name="T41" fmla="*/ 3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8"/>
                <a:gd name="T65" fmla="*/ 24 w 24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8">
                  <a:moveTo>
                    <a:pt x="24" y="6"/>
                  </a:moveTo>
                  <a:lnTo>
                    <a:pt x="24" y="7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2" y="15"/>
                  </a:lnTo>
                  <a:lnTo>
                    <a:pt x="20" y="16"/>
                  </a:lnTo>
                  <a:lnTo>
                    <a:pt x="15" y="18"/>
                  </a:lnTo>
                  <a:lnTo>
                    <a:pt x="11" y="16"/>
                  </a:lnTo>
                  <a:lnTo>
                    <a:pt x="7" y="15"/>
                  </a:lnTo>
                  <a:lnTo>
                    <a:pt x="2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6" name="Freeform 32"/>
            <p:cNvSpPr>
              <a:spLocks noChangeArrowheads="1"/>
            </p:cNvSpPr>
            <p:nvPr/>
          </p:nvSpPr>
          <p:spPr bwMode="auto">
            <a:xfrm>
              <a:off x="380" y="710"/>
              <a:ext cx="27" cy="15"/>
            </a:xfrm>
            <a:custGeom>
              <a:avLst/>
              <a:gdLst>
                <a:gd name="T0" fmla="*/ 21 w 27"/>
                <a:gd name="T1" fmla="*/ 2 h 19"/>
                <a:gd name="T2" fmla="*/ 24 w 27"/>
                <a:gd name="T3" fmla="*/ 3 h 19"/>
                <a:gd name="T4" fmla="*/ 26 w 27"/>
                <a:gd name="T5" fmla="*/ 5 h 19"/>
                <a:gd name="T6" fmla="*/ 27 w 27"/>
                <a:gd name="T7" fmla="*/ 6 h 19"/>
                <a:gd name="T8" fmla="*/ 26 w 27"/>
                <a:gd name="T9" fmla="*/ 7 h 19"/>
                <a:gd name="T10" fmla="*/ 24 w 27"/>
                <a:gd name="T11" fmla="*/ 9 h 19"/>
                <a:gd name="T12" fmla="*/ 18 w 27"/>
                <a:gd name="T13" fmla="*/ 9 h 19"/>
                <a:gd name="T14" fmla="*/ 12 w 27"/>
                <a:gd name="T15" fmla="*/ 9 h 19"/>
                <a:gd name="T16" fmla="*/ 4 w 27"/>
                <a:gd name="T17" fmla="*/ 8 h 19"/>
                <a:gd name="T18" fmla="*/ 0 w 27"/>
                <a:gd name="T19" fmla="*/ 5 h 19"/>
                <a:gd name="T20" fmla="*/ 1 w 27"/>
                <a:gd name="T21" fmla="*/ 3 h 19"/>
                <a:gd name="T22" fmla="*/ 5 w 27"/>
                <a:gd name="T23" fmla="*/ 1 h 19"/>
                <a:gd name="T24" fmla="*/ 10 w 27"/>
                <a:gd name="T25" fmla="*/ 0 h 19"/>
                <a:gd name="T26" fmla="*/ 11 w 27"/>
                <a:gd name="T27" fmla="*/ 0 h 19"/>
                <a:gd name="T28" fmla="*/ 13 w 27"/>
                <a:gd name="T29" fmla="*/ 0 h 19"/>
                <a:gd name="T30" fmla="*/ 17 w 27"/>
                <a:gd name="T31" fmla="*/ 1 h 19"/>
                <a:gd name="T32" fmla="*/ 21 w 27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9"/>
                <a:gd name="T53" fmla="*/ 27 w 2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9">
                  <a:moveTo>
                    <a:pt x="21" y="4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6" y="15"/>
                  </a:lnTo>
                  <a:lnTo>
                    <a:pt x="24" y="18"/>
                  </a:lnTo>
                  <a:lnTo>
                    <a:pt x="18" y="19"/>
                  </a:lnTo>
                  <a:lnTo>
                    <a:pt x="12" y="19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7" name="Freeform 33"/>
            <p:cNvSpPr>
              <a:spLocks noChangeArrowheads="1"/>
            </p:cNvSpPr>
            <p:nvPr/>
          </p:nvSpPr>
          <p:spPr bwMode="auto">
            <a:xfrm>
              <a:off x="253" y="3422"/>
              <a:ext cx="99" cy="558"/>
            </a:xfrm>
            <a:custGeom>
              <a:avLst/>
              <a:gdLst>
                <a:gd name="T0" fmla="*/ 22 w 99"/>
                <a:gd name="T1" fmla="*/ 316 h 741"/>
                <a:gd name="T2" fmla="*/ 25 w 99"/>
                <a:gd name="T3" fmla="*/ 316 h 741"/>
                <a:gd name="T4" fmla="*/ 34 w 99"/>
                <a:gd name="T5" fmla="*/ 311 h 741"/>
                <a:gd name="T6" fmla="*/ 46 w 99"/>
                <a:gd name="T7" fmla="*/ 305 h 741"/>
                <a:gd name="T8" fmla="*/ 61 w 99"/>
                <a:gd name="T9" fmla="*/ 296 h 741"/>
                <a:gd name="T10" fmla="*/ 75 w 99"/>
                <a:gd name="T11" fmla="*/ 285 h 741"/>
                <a:gd name="T12" fmla="*/ 87 w 99"/>
                <a:gd name="T13" fmla="*/ 272 h 741"/>
                <a:gd name="T14" fmla="*/ 95 w 99"/>
                <a:gd name="T15" fmla="*/ 257 h 741"/>
                <a:gd name="T16" fmla="*/ 99 w 99"/>
                <a:gd name="T17" fmla="*/ 239 h 741"/>
                <a:gd name="T18" fmla="*/ 98 w 99"/>
                <a:gd name="T19" fmla="*/ 220 h 741"/>
                <a:gd name="T20" fmla="*/ 93 w 99"/>
                <a:gd name="T21" fmla="*/ 203 h 741"/>
                <a:gd name="T22" fmla="*/ 88 w 99"/>
                <a:gd name="T23" fmla="*/ 188 h 741"/>
                <a:gd name="T24" fmla="*/ 80 w 99"/>
                <a:gd name="T25" fmla="*/ 175 h 741"/>
                <a:gd name="T26" fmla="*/ 71 w 99"/>
                <a:gd name="T27" fmla="*/ 164 h 741"/>
                <a:gd name="T28" fmla="*/ 61 w 99"/>
                <a:gd name="T29" fmla="*/ 155 h 741"/>
                <a:gd name="T30" fmla="*/ 51 w 99"/>
                <a:gd name="T31" fmla="*/ 146 h 741"/>
                <a:gd name="T32" fmla="*/ 41 w 99"/>
                <a:gd name="T33" fmla="*/ 139 h 741"/>
                <a:gd name="T34" fmla="*/ 27 w 99"/>
                <a:gd name="T35" fmla="*/ 123 h 741"/>
                <a:gd name="T36" fmla="*/ 20 w 99"/>
                <a:gd name="T37" fmla="*/ 105 h 741"/>
                <a:gd name="T38" fmla="*/ 16 w 99"/>
                <a:gd name="T39" fmla="*/ 84 h 741"/>
                <a:gd name="T40" fmla="*/ 16 w 99"/>
                <a:gd name="T41" fmla="*/ 63 h 741"/>
                <a:gd name="T42" fmla="*/ 19 w 99"/>
                <a:gd name="T43" fmla="*/ 53 h 741"/>
                <a:gd name="T44" fmla="*/ 23 w 99"/>
                <a:gd name="T45" fmla="*/ 44 h 741"/>
                <a:gd name="T46" fmla="*/ 31 w 99"/>
                <a:gd name="T47" fmla="*/ 35 h 741"/>
                <a:gd name="T48" fmla="*/ 39 w 99"/>
                <a:gd name="T49" fmla="*/ 26 h 741"/>
                <a:gd name="T50" fmla="*/ 47 w 99"/>
                <a:gd name="T51" fmla="*/ 20 h 741"/>
                <a:gd name="T52" fmla="*/ 54 w 99"/>
                <a:gd name="T53" fmla="*/ 17 h 741"/>
                <a:gd name="T54" fmla="*/ 59 w 99"/>
                <a:gd name="T55" fmla="*/ 13 h 741"/>
                <a:gd name="T56" fmla="*/ 61 w 99"/>
                <a:gd name="T57" fmla="*/ 11 h 741"/>
                <a:gd name="T58" fmla="*/ 56 w 99"/>
                <a:gd name="T59" fmla="*/ 0 h 741"/>
                <a:gd name="T60" fmla="*/ 46 w 99"/>
                <a:gd name="T61" fmla="*/ 6 h 741"/>
                <a:gd name="T62" fmla="*/ 35 w 99"/>
                <a:gd name="T63" fmla="*/ 13 h 741"/>
                <a:gd name="T64" fmla="*/ 25 w 99"/>
                <a:gd name="T65" fmla="*/ 22 h 741"/>
                <a:gd name="T66" fmla="*/ 18 w 99"/>
                <a:gd name="T67" fmla="*/ 30 h 741"/>
                <a:gd name="T68" fmla="*/ 10 w 99"/>
                <a:gd name="T69" fmla="*/ 39 h 741"/>
                <a:gd name="T70" fmla="*/ 5 w 99"/>
                <a:gd name="T71" fmla="*/ 49 h 741"/>
                <a:gd name="T72" fmla="*/ 1 w 99"/>
                <a:gd name="T73" fmla="*/ 57 h 741"/>
                <a:gd name="T74" fmla="*/ 0 w 99"/>
                <a:gd name="T75" fmla="*/ 65 h 741"/>
                <a:gd name="T76" fmla="*/ 0 w 99"/>
                <a:gd name="T77" fmla="*/ 77 h 741"/>
                <a:gd name="T78" fmla="*/ 0 w 99"/>
                <a:gd name="T79" fmla="*/ 87 h 741"/>
                <a:gd name="T80" fmla="*/ 0 w 99"/>
                <a:gd name="T81" fmla="*/ 98 h 741"/>
                <a:gd name="T82" fmla="*/ 2 w 99"/>
                <a:gd name="T83" fmla="*/ 108 h 741"/>
                <a:gd name="T84" fmla="*/ 7 w 99"/>
                <a:gd name="T85" fmla="*/ 119 h 741"/>
                <a:gd name="T86" fmla="*/ 13 w 99"/>
                <a:gd name="T87" fmla="*/ 130 h 741"/>
                <a:gd name="T88" fmla="*/ 24 w 99"/>
                <a:gd name="T89" fmla="*/ 144 h 741"/>
                <a:gd name="T90" fmla="*/ 38 w 99"/>
                <a:gd name="T91" fmla="*/ 157 h 741"/>
                <a:gd name="T92" fmla="*/ 48 w 99"/>
                <a:gd name="T93" fmla="*/ 166 h 741"/>
                <a:gd name="T94" fmla="*/ 56 w 99"/>
                <a:gd name="T95" fmla="*/ 175 h 741"/>
                <a:gd name="T96" fmla="*/ 64 w 99"/>
                <a:gd name="T97" fmla="*/ 185 h 741"/>
                <a:gd name="T98" fmla="*/ 69 w 99"/>
                <a:gd name="T99" fmla="*/ 194 h 741"/>
                <a:gd name="T100" fmla="*/ 74 w 99"/>
                <a:gd name="T101" fmla="*/ 205 h 741"/>
                <a:gd name="T102" fmla="*/ 77 w 99"/>
                <a:gd name="T103" fmla="*/ 216 h 741"/>
                <a:gd name="T104" fmla="*/ 78 w 99"/>
                <a:gd name="T105" fmla="*/ 228 h 741"/>
                <a:gd name="T106" fmla="*/ 79 w 99"/>
                <a:gd name="T107" fmla="*/ 241 h 741"/>
                <a:gd name="T108" fmla="*/ 77 w 99"/>
                <a:gd name="T109" fmla="*/ 255 h 741"/>
                <a:gd name="T110" fmla="*/ 72 w 99"/>
                <a:gd name="T111" fmla="*/ 267 h 741"/>
                <a:gd name="T112" fmla="*/ 63 w 99"/>
                <a:gd name="T113" fmla="*/ 278 h 741"/>
                <a:gd name="T114" fmla="*/ 53 w 99"/>
                <a:gd name="T115" fmla="*/ 288 h 741"/>
                <a:gd name="T116" fmla="*/ 42 w 99"/>
                <a:gd name="T117" fmla="*/ 297 h 741"/>
                <a:gd name="T118" fmla="*/ 33 w 99"/>
                <a:gd name="T119" fmla="*/ 302 h 741"/>
                <a:gd name="T120" fmla="*/ 25 w 99"/>
                <a:gd name="T121" fmla="*/ 306 h 741"/>
                <a:gd name="T122" fmla="*/ 20 w 99"/>
                <a:gd name="T123" fmla="*/ 307 h 741"/>
                <a:gd name="T124" fmla="*/ 22 w 99"/>
                <a:gd name="T125" fmla="*/ 316 h 7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"/>
                <a:gd name="T190" fmla="*/ 0 h 741"/>
                <a:gd name="T191" fmla="*/ 99 w 99"/>
                <a:gd name="T192" fmla="*/ 741 h 7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" h="741">
                  <a:moveTo>
                    <a:pt x="22" y="741"/>
                  </a:moveTo>
                  <a:lnTo>
                    <a:pt x="25" y="738"/>
                  </a:lnTo>
                  <a:lnTo>
                    <a:pt x="34" y="729"/>
                  </a:lnTo>
                  <a:lnTo>
                    <a:pt x="46" y="714"/>
                  </a:lnTo>
                  <a:lnTo>
                    <a:pt x="61" y="693"/>
                  </a:lnTo>
                  <a:lnTo>
                    <a:pt x="75" y="668"/>
                  </a:lnTo>
                  <a:lnTo>
                    <a:pt x="87" y="636"/>
                  </a:lnTo>
                  <a:lnTo>
                    <a:pt x="95" y="602"/>
                  </a:lnTo>
                  <a:lnTo>
                    <a:pt x="99" y="561"/>
                  </a:lnTo>
                  <a:lnTo>
                    <a:pt x="98" y="515"/>
                  </a:lnTo>
                  <a:lnTo>
                    <a:pt x="93" y="474"/>
                  </a:lnTo>
                  <a:lnTo>
                    <a:pt x="88" y="438"/>
                  </a:lnTo>
                  <a:lnTo>
                    <a:pt x="80" y="410"/>
                  </a:lnTo>
                  <a:lnTo>
                    <a:pt x="71" y="384"/>
                  </a:lnTo>
                  <a:lnTo>
                    <a:pt x="61" y="362"/>
                  </a:lnTo>
                  <a:lnTo>
                    <a:pt x="51" y="342"/>
                  </a:lnTo>
                  <a:lnTo>
                    <a:pt x="41" y="326"/>
                  </a:lnTo>
                  <a:lnTo>
                    <a:pt x="27" y="288"/>
                  </a:lnTo>
                  <a:lnTo>
                    <a:pt x="20" y="245"/>
                  </a:lnTo>
                  <a:lnTo>
                    <a:pt x="16" y="197"/>
                  </a:lnTo>
                  <a:lnTo>
                    <a:pt x="16" y="147"/>
                  </a:lnTo>
                  <a:lnTo>
                    <a:pt x="19" y="125"/>
                  </a:lnTo>
                  <a:lnTo>
                    <a:pt x="23" y="102"/>
                  </a:lnTo>
                  <a:lnTo>
                    <a:pt x="31" y="81"/>
                  </a:lnTo>
                  <a:lnTo>
                    <a:pt x="39" y="63"/>
                  </a:lnTo>
                  <a:lnTo>
                    <a:pt x="47" y="48"/>
                  </a:lnTo>
                  <a:lnTo>
                    <a:pt x="54" y="38"/>
                  </a:lnTo>
                  <a:lnTo>
                    <a:pt x="59" y="30"/>
                  </a:lnTo>
                  <a:lnTo>
                    <a:pt x="61" y="27"/>
                  </a:lnTo>
                  <a:lnTo>
                    <a:pt x="56" y="0"/>
                  </a:lnTo>
                  <a:lnTo>
                    <a:pt x="46" y="14"/>
                  </a:lnTo>
                  <a:lnTo>
                    <a:pt x="35" y="30"/>
                  </a:lnTo>
                  <a:lnTo>
                    <a:pt x="25" y="50"/>
                  </a:lnTo>
                  <a:lnTo>
                    <a:pt x="18" y="71"/>
                  </a:lnTo>
                  <a:lnTo>
                    <a:pt x="10" y="92"/>
                  </a:lnTo>
                  <a:lnTo>
                    <a:pt x="5" y="114"/>
                  </a:lnTo>
                  <a:lnTo>
                    <a:pt x="1" y="134"/>
                  </a:lnTo>
                  <a:lnTo>
                    <a:pt x="0" y="152"/>
                  </a:lnTo>
                  <a:lnTo>
                    <a:pt x="0" y="179"/>
                  </a:lnTo>
                  <a:lnTo>
                    <a:pt x="0" y="203"/>
                  </a:lnTo>
                  <a:lnTo>
                    <a:pt x="0" y="228"/>
                  </a:lnTo>
                  <a:lnTo>
                    <a:pt x="2" y="254"/>
                  </a:lnTo>
                  <a:lnTo>
                    <a:pt x="7" y="279"/>
                  </a:lnTo>
                  <a:lnTo>
                    <a:pt x="13" y="306"/>
                  </a:lnTo>
                  <a:lnTo>
                    <a:pt x="24" y="336"/>
                  </a:lnTo>
                  <a:lnTo>
                    <a:pt x="38" y="368"/>
                  </a:lnTo>
                  <a:lnTo>
                    <a:pt x="48" y="389"/>
                  </a:lnTo>
                  <a:lnTo>
                    <a:pt x="56" y="411"/>
                  </a:lnTo>
                  <a:lnTo>
                    <a:pt x="64" y="434"/>
                  </a:lnTo>
                  <a:lnTo>
                    <a:pt x="69" y="456"/>
                  </a:lnTo>
                  <a:lnTo>
                    <a:pt x="74" y="480"/>
                  </a:lnTo>
                  <a:lnTo>
                    <a:pt x="77" y="506"/>
                  </a:lnTo>
                  <a:lnTo>
                    <a:pt x="78" y="534"/>
                  </a:lnTo>
                  <a:lnTo>
                    <a:pt x="79" y="564"/>
                  </a:lnTo>
                  <a:lnTo>
                    <a:pt x="77" y="596"/>
                  </a:lnTo>
                  <a:lnTo>
                    <a:pt x="72" y="624"/>
                  </a:lnTo>
                  <a:lnTo>
                    <a:pt x="63" y="651"/>
                  </a:lnTo>
                  <a:lnTo>
                    <a:pt x="53" y="675"/>
                  </a:lnTo>
                  <a:lnTo>
                    <a:pt x="42" y="695"/>
                  </a:lnTo>
                  <a:lnTo>
                    <a:pt x="33" y="708"/>
                  </a:lnTo>
                  <a:lnTo>
                    <a:pt x="25" y="717"/>
                  </a:lnTo>
                  <a:lnTo>
                    <a:pt x="20" y="720"/>
                  </a:lnTo>
                  <a:lnTo>
                    <a:pt x="22" y="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8" name="Freeform 34"/>
            <p:cNvSpPr>
              <a:spLocks noChangeArrowheads="1"/>
            </p:cNvSpPr>
            <p:nvPr/>
          </p:nvSpPr>
          <p:spPr bwMode="auto">
            <a:xfrm>
              <a:off x="193" y="2657"/>
              <a:ext cx="155" cy="991"/>
            </a:xfrm>
            <a:custGeom>
              <a:avLst/>
              <a:gdLst>
                <a:gd name="T0" fmla="*/ 92 w 155"/>
                <a:gd name="T1" fmla="*/ 553 h 1315"/>
                <a:gd name="T2" fmla="*/ 98 w 155"/>
                <a:gd name="T3" fmla="*/ 563 h 1315"/>
                <a:gd name="T4" fmla="*/ 108 w 155"/>
                <a:gd name="T5" fmla="*/ 555 h 1315"/>
                <a:gd name="T6" fmla="*/ 119 w 155"/>
                <a:gd name="T7" fmla="*/ 545 h 1315"/>
                <a:gd name="T8" fmla="*/ 128 w 155"/>
                <a:gd name="T9" fmla="*/ 534 h 1315"/>
                <a:gd name="T10" fmla="*/ 137 w 155"/>
                <a:gd name="T11" fmla="*/ 522 h 1315"/>
                <a:gd name="T12" fmla="*/ 145 w 155"/>
                <a:gd name="T13" fmla="*/ 510 h 1315"/>
                <a:gd name="T14" fmla="*/ 150 w 155"/>
                <a:gd name="T15" fmla="*/ 499 h 1315"/>
                <a:gd name="T16" fmla="*/ 154 w 155"/>
                <a:gd name="T17" fmla="*/ 490 h 1315"/>
                <a:gd name="T18" fmla="*/ 155 w 155"/>
                <a:gd name="T19" fmla="*/ 482 h 1315"/>
                <a:gd name="T20" fmla="*/ 150 w 155"/>
                <a:gd name="T21" fmla="*/ 440 h 1315"/>
                <a:gd name="T22" fmla="*/ 135 w 155"/>
                <a:gd name="T23" fmla="*/ 401 h 1315"/>
                <a:gd name="T24" fmla="*/ 112 w 155"/>
                <a:gd name="T25" fmla="*/ 363 h 1315"/>
                <a:gd name="T26" fmla="*/ 86 w 155"/>
                <a:gd name="T27" fmla="*/ 326 h 1315"/>
                <a:gd name="T28" fmla="*/ 60 w 155"/>
                <a:gd name="T29" fmla="*/ 287 h 1315"/>
                <a:gd name="T30" fmla="*/ 37 w 155"/>
                <a:gd name="T31" fmla="*/ 244 h 1315"/>
                <a:gd name="T32" fmla="*/ 21 w 155"/>
                <a:gd name="T33" fmla="*/ 197 h 1315"/>
                <a:gd name="T34" fmla="*/ 15 w 155"/>
                <a:gd name="T35" fmla="*/ 142 h 1315"/>
                <a:gd name="T36" fmla="*/ 17 w 155"/>
                <a:gd name="T37" fmla="*/ 122 h 1315"/>
                <a:gd name="T38" fmla="*/ 23 w 155"/>
                <a:gd name="T39" fmla="*/ 100 h 1315"/>
                <a:gd name="T40" fmla="*/ 33 w 155"/>
                <a:gd name="T41" fmla="*/ 81 h 1315"/>
                <a:gd name="T42" fmla="*/ 44 w 155"/>
                <a:gd name="T43" fmla="*/ 60 h 1315"/>
                <a:gd name="T44" fmla="*/ 54 w 155"/>
                <a:gd name="T45" fmla="*/ 43 h 1315"/>
                <a:gd name="T46" fmla="*/ 63 w 155"/>
                <a:gd name="T47" fmla="*/ 29 h 1315"/>
                <a:gd name="T48" fmla="*/ 70 w 155"/>
                <a:gd name="T49" fmla="*/ 20 h 1315"/>
                <a:gd name="T50" fmla="*/ 72 w 155"/>
                <a:gd name="T51" fmla="*/ 17 h 1315"/>
                <a:gd name="T52" fmla="*/ 69 w 155"/>
                <a:gd name="T53" fmla="*/ 0 h 1315"/>
                <a:gd name="T54" fmla="*/ 66 w 155"/>
                <a:gd name="T55" fmla="*/ 4 h 1315"/>
                <a:gd name="T56" fmla="*/ 58 w 155"/>
                <a:gd name="T57" fmla="*/ 14 h 1315"/>
                <a:gd name="T58" fmla="*/ 47 w 155"/>
                <a:gd name="T59" fmla="*/ 29 h 1315"/>
                <a:gd name="T60" fmla="*/ 34 w 155"/>
                <a:gd name="T61" fmla="*/ 47 h 1315"/>
                <a:gd name="T62" fmla="*/ 21 w 155"/>
                <a:gd name="T63" fmla="*/ 69 h 1315"/>
                <a:gd name="T64" fmla="*/ 10 w 155"/>
                <a:gd name="T65" fmla="*/ 93 h 1315"/>
                <a:gd name="T66" fmla="*/ 3 w 155"/>
                <a:gd name="T67" fmla="*/ 117 h 1315"/>
                <a:gd name="T68" fmla="*/ 0 w 155"/>
                <a:gd name="T69" fmla="*/ 142 h 1315"/>
                <a:gd name="T70" fmla="*/ 5 w 155"/>
                <a:gd name="T71" fmla="*/ 194 h 1315"/>
                <a:gd name="T72" fmla="*/ 21 w 155"/>
                <a:gd name="T73" fmla="*/ 244 h 1315"/>
                <a:gd name="T74" fmla="*/ 43 w 155"/>
                <a:gd name="T75" fmla="*/ 290 h 1315"/>
                <a:gd name="T76" fmla="*/ 68 w 155"/>
                <a:gd name="T77" fmla="*/ 333 h 1315"/>
                <a:gd name="T78" fmla="*/ 92 w 155"/>
                <a:gd name="T79" fmla="*/ 372 h 1315"/>
                <a:gd name="T80" fmla="*/ 113 w 155"/>
                <a:gd name="T81" fmla="*/ 410 h 1315"/>
                <a:gd name="T82" fmla="*/ 129 w 155"/>
                <a:gd name="T83" fmla="*/ 446 h 1315"/>
                <a:gd name="T84" fmla="*/ 135 w 155"/>
                <a:gd name="T85" fmla="*/ 480 h 1315"/>
                <a:gd name="T86" fmla="*/ 134 w 155"/>
                <a:gd name="T87" fmla="*/ 485 h 1315"/>
                <a:gd name="T88" fmla="*/ 132 w 155"/>
                <a:gd name="T89" fmla="*/ 491 h 1315"/>
                <a:gd name="T90" fmla="*/ 128 w 155"/>
                <a:gd name="T91" fmla="*/ 500 h 1315"/>
                <a:gd name="T92" fmla="*/ 123 w 155"/>
                <a:gd name="T93" fmla="*/ 509 h 1315"/>
                <a:gd name="T94" fmla="*/ 118 w 155"/>
                <a:gd name="T95" fmla="*/ 520 h 1315"/>
                <a:gd name="T96" fmla="*/ 110 w 155"/>
                <a:gd name="T97" fmla="*/ 532 h 1315"/>
                <a:gd name="T98" fmla="*/ 101 w 155"/>
                <a:gd name="T99" fmla="*/ 543 h 1315"/>
                <a:gd name="T100" fmla="*/ 92 w 155"/>
                <a:gd name="T101" fmla="*/ 553 h 13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5"/>
                <a:gd name="T154" fmla="*/ 0 h 1315"/>
                <a:gd name="T155" fmla="*/ 155 w 155"/>
                <a:gd name="T156" fmla="*/ 1315 h 13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5" h="1315">
                  <a:moveTo>
                    <a:pt x="92" y="1292"/>
                  </a:moveTo>
                  <a:lnTo>
                    <a:pt x="98" y="1315"/>
                  </a:lnTo>
                  <a:lnTo>
                    <a:pt x="108" y="1297"/>
                  </a:lnTo>
                  <a:lnTo>
                    <a:pt x="119" y="1273"/>
                  </a:lnTo>
                  <a:lnTo>
                    <a:pt x="128" y="1246"/>
                  </a:lnTo>
                  <a:lnTo>
                    <a:pt x="137" y="1219"/>
                  </a:lnTo>
                  <a:lnTo>
                    <a:pt x="145" y="1192"/>
                  </a:lnTo>
                  <a:lnTo>
                    <a:pt x="150" y="1166"/>
                  </a:lnTo>
                  <a:lnTo>
                    <a:pt x="154" y="1144"/>
                  </a:lnTo>
                  <a:lnTo>
                    <a:pt x="155" y="1127"/>
                  </a:lnTo>
                  <a:lnTo>
                    <a:pt x="150" y="1028"/>
                  </a:lnTo>
                  <a:lnTo>
                    <a:pt x="135" y="937"/>
                  </a:lnTo>
                  <a:lnTo>
                    <a:pt x="112" y="849"/>
                  </a:lnTo>
                  <a:lnTo>
                    <a:pt x="86" y="762"/>
                  </a:lnTo>
                  <a:lnTo>
                    <a:pt x="60" y="670"/>
                  </a:lnTo>
                  <a:lnTo>
                    <a:pt x="37" y="571"/>
                  </a:lnTo>
                  <a:lnTo>
                    <a:pt x="21" y="459"/>
                  </a:lnTo>
                  <a:lnTo>
                    <a:pt x="15" y="330"/>
                  </a:lnTo>
                  <a:lnTo>
                    <a:pt x="17" y="285"/>
                  </a:lnTo>
                  <a:lnTo>
                    <a:pt x="23" y="235"/>
                  </a:lnTo>
                  <a:lnTo>
                    <a:pt x="33" y="188"/>
                  </a:lnTo>
                  <a:lnTo>
                    <a:pt x="44" y="141"/>
                  </a:lnTo>
                  <a:lnTo>
                    <a:pt x="54" y="101"/>
                  </a:lnTo>
                  <a:lnTo>
                    <a:pt x="63" y="68"/>
                  </a:lnTo>
                  <a:lnTo>
                    <a:pt x="70" y="47"/>
                  </a:lnTo>
                  <a:lnTo>
                    <a:pt x="72" y="39"/>
                  </a:lnTo>
                  <a:lnTo>
                    <a:pt x="69" y="0"/>
                  </a:lnTo>
                  <a:lnTo>
                    <a:pt x="66" y="8"/>
                  </a:lnTo>
                  <a:lnTo>
                    <a:pt x="58" y="32"/>
                  </a:lnTo>
                  <a:lnTo>
                    <a:pt x="47" y="66"/>
                  </a:lnTo>
                  <a:lnTo>
                    <a:pt x="34" y="111"/>
                  </a:lnTo>
                  <a:lnTo>
                    <a:pt x="21" y="162"/>
                  </a:lnTo>
                  <a:lnTo>
                    <a:pt x="10" y="218"/>
                  </a:lnTo>
                  <a:lnTo>
                    <a:pt x="3" y="274"/>
                  </a:lnTo>
                  <a:lnTo>
                    <a:pt x="0" y="330"/>
                  </a:lnTo>
                  <a:lnTo>
                    <a:pt x="5" y="454"/>
                  </a:lnTo>
                  <a:lnTo>
                    <a:pt x="21" y="570"/>
                  </a:lnTo>
                  <a:lnTo>
                    <a:pt x="43" y="678"/>
                  </a:lnTo>
                  <a:lnTo>
                    <a:pt x="68" y="777"/>
                  </a:lnTo>
                  <a:lnTo>
                    <a:pt x="92" y="871"/>
                  </a:lnTo>
                  <a:lnTo>
                    <a:pt x="113" y="958"/>
                  </a:lnTo>
                  <a:lnTo>
                    <a:pt x="129" y="1042"/>
                  </a:lnTo>
                  <a:lnTo>
                    <a:pt x="135" y="1121"/>
                  </a:lnTo>
                  <a:lnTo>
                    <a:pt x="134" y="1132"/>
                  </a:lnTo>
                  <a:lnTo>
                    <a:pt x="132" y="1148"/>
                  </a:lnTo>
                  <a:lnTo>
                    <a:pt x="128" y="1168"/>
                  </a:lnTo>
                  <a:lnTo>
                    <a:pt x="123" y="1190"/>
                  </a:lnTo>
                  <a:lnTo>
                    <a:pt x="118" y="1216"/>
                  </a:lnTo>
                  <a:lnTo>
                    <a:pt x="110" y="1243"/>
                  </a:lnTo>
                  <a:lnTo>
                    <a:pt x="101" y="1268"/>
                  </a:lnTo>
                  <a:lnTo>
                    <a:pt x="92" y="1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9" name="Freeform 35"/>
            <p:cNvSpPr>
              <a:spLocks noChangeArrowheads="1"/>
            </p:cNvSpPr>
            <p:nvPr/>
          </p:nvSpPr>
          <p:spPr bwMode="auto">
            <a:xfrm>
              <a:off x="266" y="2420"/>
              <a:ext cx="132" cy="996"/>
            </a:xfrm>
            <a:custGeom>
              <a:avLst/>
              <a:gdLst>
                <a:gd name="T0" fmla="*/ 76 w 132"/>
                <a:gd name="T1" fmla="*/ 554 h 1319"/>
                <a:gd name="T2" fmla="*/ 80 w 132"/>
                <a:gd name="T3" fmla="*/ 568 h 1319"/>
                <a:gd name="T4" fmla="*/ 82 w 132"/>
                <a:gd name="T5" fmla="*/ 566 h 1319"/>
                <a:gd name="T6" fmla="*/ 89 w 132"/>
                <a:gd name="T7" fmla="*/ 561 h 1319"/>
                <a:gd name="T8" fmla="*/ 97 w 132"/>
                <a:gd name="T9" fmla="*/ 551 h 1319"/>
                <a:gd name="T10" fmla="*/ 106 w 132"/>
                <a:gd name="T11" fmla="*/ 538 h 1319"/>
                <a:gd name="T12" fmla="*/ 116 w 132"/>
                <a:gd name="T13" fmla="*/ 521 h 1319"/>
                <a:gd name="T14" fmla="*/ 125 w 132"/>
                <a:gd name="T15" fmla="*/ 500 h 1319"/>
                <a:gd name="T16" fmla="*/ 130 w 132"/>
                <a:gd name="T17" fmla="*/ 474 h 1319"/>
                <a:gd name="T18" fmla="*/ 132 w 132"/>
                <a:gd name="T19" fmla="*/ 445 h 1319"/>
                <a:gd name="T20" fmla="*/ 127 w 132"/>
                <a:gd name="T21" fmla="*/ 402 h 1319"/>
                <a:gd name="T22" fmla="*/ 114 w 132"/>
                <a:gd name="T23" fmla="*/ 359 h 1319"/>
                <a:gd name="T24" fmla="*/ 95 w 132"/>
                <a:gd name="T25" fmla="*/ 316 h 1319"/>
                <a:gd name="T26" fmla="*/ 75 w 132"/>
                <a:gd name="T27" fmla="*/ 273 h 1319"/>
                <a:gd name="T28" fmla="*/ 54 w 132"/>
                <a:gd name="T29" fmla="*/ 231 h 1319"/>
                <a:gd name="T30" fmla="*/ 36 w 132"/>
                <a:gd name="T31" fmla="*/ 190 h 1319"/>
                <a:gd name="T32" fmla="*/ 23 w 132"/>
                <a:gd name="T33" fmla="*/ 150 h 1319"/>
                <a:gd name="T34" fmla="*/ 18 w 132"/>
                <a:gd name="T35" fmla="*/ 113 h 1319"/>
                <a:gd name="T36" fmla="*/ 20 w 132"/>
                <a:gd name="T37" fmla="*/ 96 h 1319"/>
                <a:gd name="T38" fmla="*/ 25 w 132"/>
                <a:gd name="T39" fmla="*/ 79 h 1319"/>
                <a:gd name="T40" fmla="*/ 33 w 132"/>
                <a:gd name="T41" fmla="*/ 63 h 1319"/>
                <a:gd name="T42" fmla="*/ 42 w 132"/>
                <a:gd name="T43" fmla="*/ 48 h 1319"/>
                <a:gd name="T44" fmla="*/ 53 w 132"/>
                <a:gd name="T45" fmla="*/ 36 h 1319"/>
                <a:gd name="T46" fmla="*/ 63 w 132"/>
                <a:gd name="T47" fmla="*/ 26 h 1319"/>
                <a:gd name="T48" fmla="*/ 73 w 132"/>
                <a:gd name="T49" fmla="*/ 17 h 1319"/>
                <a:gd name="T50" fmla="*/ 80 w 132"/>
                <a:gd name="T51" fmla="*/ 13 h 1319"/>
                <a:gd name="T52" fmla="*/ 75 w 132"/>
                <a:gd name="T53" fmla="*/ 0 h 1319"/>
                <a:gd name="T54" fmla="*/ 61 w 132"/>
                <a:gd name="T55" fmla="*/ 9 h 1319"/>
                <a:gd name="T56" fmla="*/ 48 w 132"/>
                <a:gd name="T57" fmla="*/ 22 h 1319"/>
                <a:gd name="T58" fmla="*/ 35 w 132"/>
                <a:gd name="T59" fmla="*/ 36 h 1319"/>
                <a:gd name="T60" fmla="*/ 24 w 132"/>
                <a:gd name="T61" fmla="*/ 53 h 1319"/>
                <a:gd name="T62" fmla="*/ 14 w 132"/>
                <a:gd name="T63" fmla="*/ 69 h 1319"/>
                <a:gd name="T64" fmla="*/ 7 w 132"/>
                <a:gd name="T65" fmla="*/ 87 h 1319"/>
                <a:gd name="T66" fmla="*/ 2 w 132"/>
                <a:gd name="T67" fmla="*/ 102 h 1319"/>
                <a:gd name="T68" fmla="*/ 0 w 132"/>
                <a:gd name="T69" fmla="*/ 116 h 1319"/>
                <a:gd name="T70" fmla="*/ 6 w 132"/>
                <a:gd name="T71" fmla="*/ 156 h 1319"/>
                <a:gd name="T72" fmla="*/ 19 w 132"/>
                <a:gd name="T73" fmla="*/ 198 h 1319"/>
                <a:gd name="T74" fmla="*/ 37 w 132"/>
                <a:gd name="T75" fmla="*/ 240 h 1319"/>
                <a:gd name="T76" fmla="*/ 58 w 132"/>
                <a:gd name="T77" fmla="*/ 282 h 1319"/>
                <a:gd name="T78" fmla="*/ 78 w 132"/>
                <a:gd name="T79" fmla="*/ 325 h 1319"/>
                <a:gd name="T80" fmla="*/ 97 w 132"/>
                <a:gd name="T81" fmla="*/ 367 h 1319"/>
                <a:gd name="T82" fmla="*/ 110 w 132"/>
                <a:gd name="T83" fmla="*/ 406 h 1319"/>
                <a:gd name="T84" fmla="*/ 115 w 132"/>
                <a:gd name="T85" fmla="*/ 444 h 1319"/>
                <a:gd name="T86" fmla="*/ 114 w 132"/>
                <a:gd name="T87" fmla="*/ 461 h 1319"/>
                <a:gd name="T88" fmla="*/ 113 w 132"/>
                <a:gd name="T89" fmla="*/ 477 h 1319"/>
                <a:gd name="T90" fmla="*/ 110 w 132"/>
                <a:gd name="T91" fmla="*/ 492 h 1319"/>
                <a:gd name="T92" fmla="*/ 105 w 132"/>
                <a:gd name="T93" fmla="*/ 507 h 1319"/>
                <a:gd name="T94" fmla="*/ 99 w 132"/>
                <a:gd name="T95" fmla="*/ 521 h 1319"/>
                <a:gd name="T96" fmla="*/ 92 w 132"/>
                <a:gd name="T97" fmla="*/ 534 h 1319"/>
                <a:gd name="T98" fmla="*/ 85 w 132"/>
                <a:gd name="T99" fmla="*/ 544 h 1319"/>
                <a:gd name="T100" fmla="*/ 76 w 132"/>
                <a:gd name="T101" fmla="*/ 554 h 13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1319"/>
                <a:gd name="T155" fmla="*/ 132 w 132"/>
                <a:gd name="T156" fmla="*/ 1319 h 13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1319">
                  <a:moveTo>
                    <a:pt x="76" y="1286"/>
                  </a:moveTo>
                  <a:lnTo>
                    <a:pt x="80" y="1319"/>
                  </a:lnTo>
                  <a:lnTo>
                    <a:pt x="82" y="1314"/>
                  </a:lnTo>
                  <a:lnTo>
                    <a:pt x="89" y="1303"/>
                  </a:lnTo>
                  <a:lnTo>
                    <a:pt x="97" y="1280"/>
                  </a:lnTo>
                  <a:lnTo>
                    <a:pt x="106" y="1250"/>
                  </a:lnTo>
                  <a:lnTo>
                    <a:pt x="116" y="1210"/>
                  </a:lnTo>
                  <a:lnTo>
                    <a:pt x="125" y="1162"/>
                  </a:lnTo>
                  <a:lnTo>
                    <a:pt x="130" y="1102"/>
                  </a:lnTo>
                  <a:lnTo>
                    <a:pt x="132" y="1033"/>
                  </a:lnTo>
                  <a:lnTo>
                    <a:pt x="127" y="935"/>
                  </a:lnTo>
                  <a:lnTo>
                    <a:pt x="114" y="835"/>
                  </a:lnTo>
                  <a:lnTo>
                    <a:pt x="95" y="734"/>
                  </a:lnTo>
                  <a:lnTo>
                    <a:pt x="75" y="634"/>
                  </a:lnTo>
                  <a:lnTo>
                    <a:pt x="54" y="537"/>
                  </a:lnTo>
                  <a:lnTo>
                    <a:pt x="36" y="441"/>
                  </a:lnTo>
                  <a:lnTo>
                    <a:pt x="23" y="349"/>
                  </a:lnTo>
                  <a:lnTo>
                    <a:pt x="18" y="264"/>
                  </a:lnTo>
                  <a:lnTo>
                    <a:pt x="20" y="223"/>
                  </a:lnTo>
                  <a:lnTo>
                    <a:pt x="25" y="184"/>
                  </a:lnTo>
                  <a:lnTo>
                    <a:pt x="33" y="147"/>
                  </a:lnTo>
                  <a:lnTo>
                    <a:pt x="42" y="112"/>
                  </a:lnTo>
                  <a:lnTo>
                    <a:pt x="53" y="84"/>
                  </a:lnTo>
                  <a:lnTo>
                    <a:pt x="63" y="60"/>
                  </a:lnTo>
                  <a:lnTo>
                    <a:pt x="73" y="40"/>
                  </a:lnTo>
                  <a:lnTo>
                    <a:pt x="80" y="30"/>
                  </a:lnTo>
                  <a:lnTo>
                    <a:pt x="75" y="0"/>
                  </a:lnTo>
                  <a:lnTo>
                    <a:pt x="61" y="21"/>
                  </a:lnTo>
                  <a:lnTo>
                    <a:pt x="48" y="51"/>
                  </a:lnTo>
                  <a:lnTo>
                    <a:pt x="35" y="85"/>
                  </a:lnTo>
                  <a:lnTo>
                    <a:pt x="24" y="123"/>
                  </a:lnTo>
                  <a:lnTo>
                    <a:pt x="14" y="162"/>
                  </a:lnTo>
                  <a:lnTo>
                    <a:pt x="7" y="201"/>
                  </a:lnTo>
                  <a:lnTo>
                    <a:pt x="2" y="237"/>
                  </a:lnTo>
                  <a:lnTo>
                    <a:pt x="0" y="267"/>
                  </a:lnTo>
                  <a:lnTo>
                    <a:pt x="6" y="361"/>
                  </a:lnTo>
                  <a:lnTo>
                    <a:pt x="19" y="459"/>
                  </a:lnTo>
                  <a:lnTo>
                    <a:pt x="37" y="557"/>
                  </a:lnTo>
                  <a:lnTo>
                    <a:pt x="58" y="656"/>
                  </a:lnTo>
                  <a:lnTo>
                    <a:pt x="78" y="755"/>
                  </a:lnTo>
                  <a:lnTo>
                    <a:pt x="97" y="851"/>
                  </a:lnTo>
                  <a:lnTo>
                    <a:pt x="110" y="943"/>
                  </a:lnTo>
                  <a:lnTo>
                    <a:pt x="115" y="1031"/>
                  </a:lnTo>
                  <a:lnTo>
                    <a:pt x="114" y="1070"/>
                  </a:lnTo>
                  <a:lnTo>
                    <a:pt x="113" y="1108"/>
                  </a:lnTo>
                  <a:lnTo>
                    <a:pt x="110" y="1144"/>
                  </a:lnTo>
                  <a:lnTo>
                    <a:pt x="105" y="1178"/>
                  </a:lnTo>
                  <a:lnTo>
                    <a:pt x="99" y="1211"/>
                  </a:lnTo>
                  <a:lnTo>
                    <a:pt x="92" y="1240"/>
                  </a:lnTo>
                  <a:lnTo>
                    <a:pt x="85" y="1265"/>
                  </a:lnTo>
                  <a:lnTo>
                    <a:pt x="76" y="1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50" name="Freeform 36"/>
            <p:cNvSpPr>
              <a:spLocks noChangeArrowheads="1"/>
            </p:cNvSpPr>
            <p:nvPr/>
          </p:nvSpPr>
          <p:spPr bwMode="auto">
            <a:xfrm>
              <a:off x="194" y="3660"/>
              <a:ext cx="75" cy="166"/>
            </a:xfrm>
            <a:custGeom>
              <a:avLst/>
              <a:gdLst>
                <a:gd name="T0" fmla="*/ 69 w 75"/>
                <a:gd name="T1" fmla="*/ 0 h 220"/>
                <a:gd name="T2" fmla="*/ 66 w 75"/>
                <a:gd name="T3" fmla="*/ 2 h 220"/>
                <a:gd name="T4" fmla="*/ 58 w 75"/>
                <a:gd name="T5" fmla="*/ 5 h 220"/>
                <a:gd name="T6" fmla="*/ 48 w 75"/>
                <a:gd name="T7" fmla="*/ 11 h 220"/>
                <a:gd name="T8" fmla="*/ 35 w 75"/>
                <a:gd name="T9" fmla="*/ 20 h 220"/>
                <a:gd name="T10" fmla="*/ 23 w 75"/>
                <a:gd name="T11" fmla="*/ 34 h 220"/>
                <a:gd name="T12" fmla="*/ 12 w 75"/>
                <a:gd name="T13" fmla="*/ 50 h 220"/>
                <a:gd name="T14" fmla="*/ 4 w 75"/>
                <a:gd name="T15" fmla="*/ 70 h 220"/>
                <a:gd name="T16" fmla="*/ 0 w 75"/>
                <a:gd name="T17" fmla="*/ 94 h 220"/>
                <a:gd name="T18" fmla="*/ 12 w 75"/>
                <a:gd name="T19" fmla="*/ 91 h 220"/>
                <a:gd name="T20" fmla="*/ 12 w 75"/>
                <a:gd name="T21" fmla="*/ 75 h 220"/>
                <a:gd name="T22" fmla="*/ 18 w 75"/>
                <a:gd name="T23" fmla="*/ 59 h 220"/>
                <a:gd name="T24" fmla="*/ 27 w 75"/>
                <a:gd name="T25" fmla="*/ 45 h 220"/>
                <a:gd name="T26" fmla="*/ 38 w 75"/>
                <a:gd name="T27" fmla="*/ 32 h 220"/>
                <a:gd name="T28" fmla="*/ 49 w 75"/>
                <a:gd name="T29" fmla="*/ 22 h 220"/>
                <a:gd name="T30" fmla="*/ 61 w 75"/>
                <a:gd name="T31" fmla="*/ 14 h 220"/>
                <a:gd name="T32" fmla="*/ 70 w 75"/>
                <a:gd name="T33" fmla="*/ 9 h 220"/>
                <a:gd name="T34" fmla="*/ 75 w 75"/>
                <a:gd name="T35" fmla="*/ 8 h 220"/>
                <a:gd name="T36" fmla="*/ 69 w 75"/>
                <a:gd name="T37" fmla="*/ 0 h 2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20"/>
                <a:gd name="T59" fmla="*/ 75 w 75"/>
                <a:gd name="T60" fmla="*/ 220 h 2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20">
                  <a:moveTo>
                    <a:pt x="69" y="0"/>
                  </a:moveTo>
                  <a:lnTo>
                    <a:pt x="66" y="3"/>
                  </a:lnTo>
                  <a:lnTo>
                    <a:pt x="58" y="10"/>
                  </a:lnTo>
                  <a:lnTo>
                    <a:pt x="48" y="27"/>
                  </a:lnTo>
                  <a:lnTo>
                    <a:pt x="35" y="48"/>
                  </a:lnTo>
                  <a:lnTo>
                    <a:pt x="23" y="78"/>
                  </a:lnTo>
                  <a:lnTo>
                    <a:pt x="12" y="117"/>
                  </a:lnTo>
                  <a:lnTo>
                    <a:pt x="4" y="163"/>
                  </a:lnTo>
                  <a:lnTo>
                    <a:pt x="0" y="220"/>
                  </a:lnTo>
                  <a:lnTo>
                    <a:pt x="12" y="211"/>
                  </a:lnTo>
                  <a:lnTo>
                    <a:pt x="12" y="174"/>
                  </a:lnTo>
                  <a:lnTo>
                    <a:pt x="18" y="138"/>
                  </a:lnTo>
                  <a:lnTo>
                    <a:pt x="27" y="105"/>
                  </a:lnTo>
                  <a:lnTo>
                    <a:pt x="38" y="75"/>
                  </a:lnTo>
                  <a:lnTo>
                    <a:pt x="49" y="51"/>
                  </a:lnTo>
                  <a:lnTo>
                    <a:pt x="61" y="33"/>
                  </a:lnTo>
                  <a:lnTo>
                    <a:pt x="70" y="21"/>
                  </a:lnTo>
                  <a:lnTo>
                    <a:pt x="7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8916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8588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7" name="Rectangle 38"/>
          <p:cNvSpPr>
            <a:spLocks noGrp="1" noChangeArrowheads="1"/>
          </p:cNvSpPr>
          <p:nvPr>
            <p:ph type="title"/>
          </p:nvPr>
        </p:nvSpPr>
        <p:spPr>
          <a:xfrm>
            <a:off x="996951" y="404664"/>
            <a:ext cx="8002587" cy="3395811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dirty="0" smtClean="0">
                <a:latin typeface="Monotype Corsiva" panose="03010101010201010101" pitchFamily="66" charset="0"/>
              </a:rPr>
              <a:t/>
            </a:r>
            <a:br>
              <a:rPr lang="ru-RU" altLang="ru-RU" sz="4000" dirty="0" smtClean="0">
                <a:latin typeface="Monotype Corsiva" panose="03010101010201010101" pitchFamily="66" charset="0"/>
              </a:rPr>
            </a:br>
            <a:r>
              <a:rPr lang="ru-RU" altLang="ru-RU" sz="4000" dirty="0" smtClean="0">
                <a:solidFill>
                  <a:srgbClr val="FF6600"/>
                </a:solidFill>
              </a:rPr>
              <a:t>Использование </a:t>
            </a:r>
            <a:br>
              <a:rPr lang="ru-RU" altLang="ru-RU" sz="4000" dirty="0" smtClean="0">
                <a:solidFill>
                  <a:srgbClr val="FF6600"/>
                </a:solidFill>
              </a:rPr>
            </a:br>
            <a:r>
              <a:rPr lang="ru-RU" altLang="ru-RU" sz="4000" dirty="0" smtClean="0">
                <a:solidFill>
                  <a:srgbClr val="FF6600"/>
                </a:solidFill>
              </a:rPr>
              <a:t>игровых технологий:</a:t>
            </a:r>
            <a:br>
              <a:rPr lang="ru-RU" altLang="ru-RU" sz="4000" dirty="0" smtClean="0">
                <a:solidFill>
                  <a:srgbClr val="FF6600"/>
                </a:solidFill>
              </a:rPr>
            </a:br>
            <a:r>
              <a:rPr lang="ru-RU" altLang="ru-RU" sz="4000" dirty="0" smtClean="0">
                <a:latin typeface="Monotype Corsiva" panose="03010101010201010101" pitchFamily="66" charset="0"/>
              </a:rPr>
              <a:t/>
            </a:r>
            <a:br>
              <a:rPr lang="ru-RU" altLang="ru-RU" sz="4000" dirty="0" smtClean="0">
                <a:latin typeface="Monotype Corsiva" panose="03010101010201010101" pitchFamily="66" charset="0"/>
              </a:rPr>
            </a:br>
            <a:r>
              <a:rPr lang="ru-RU" altLang="ru-RU" sz="4000" dirty="0" smtClean="0">
                <a:latin typeface="Monotype Corsiva" panose="03010101010201010101" pitchFamily="66" charset="0"/>
              </a:rPr>
              <a:t/>
            </a:r>
            <a:br>
              <a:rPr lang="ru-RU" altLang="ru-RU" sz="4000" dirty="0" smtClean="0">
                <a:latin typeface="Monotype Corsiva" panose="03010101010201010101" pitchFamily="66" charset="0"/>
              </a:rPr>
            </a:br>
            <a:r>
              <a:rPr lang="ru-RU" altLang="ru-RU" sz="4000" dirty="0" smtClean="0">
                <a:latin typeface="Monotype Corsiva" panose="03010101010201010101" pitchFamily="66" charset="0"/>
              </a:rPr>
              <a:t/>
            </a:r>
            <a:br>
              <a:rPr lang="ru-RU" altLang="ru-RU" sz="4000" dirty="0" smtClean="0">
                <a:latin typeface="Monotype Corsiva" panose="03010101010201010101" pitchFamily="66" charset="0"/>
              </a:rPr>
            </a:br>
            <a:endParaRPr lang="ru-RU" altLang="ru-RU" sz="4000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2599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027238"/>
            <a:ext cx="20732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71513" y="485775"/>
            <a:ext cx="7808912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4400">
              <a:solidFill>
                <a:srgbClr val="000000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71513" y="615950"/>
            <a:ext cx="780891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60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400">
              <a:solidFill>
                <a:srgbClr val="000000"/>
              </a:solidFill>
            </a:endParaRPr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2268538" y="692150"/>
            <a:ext cx="65516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b="1" i="1" dirty="0">
              <a:solidFill>
                <a:schemeClr val="accent2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</a:t>
            </a: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истории и культуры Горного Алтая </a:t>
            </a:r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урока для подготовки учеников к восприятию учебного материала, в середине - с целью активизации учебной деятельности или закрепления и систематизации новых понятий</a:t>
            </a: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06825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/>
          <p:cNvSpPr txBox="1">
            <a:spLocks noChangeArrowheads="1"/>
          </p:cNvSpPr>
          <p:nvPr/>
        </p:nvSpPr>
        <p:spPr bwMode="auto">
          <a:xfrm>
            <a:off x="1095375" y="496888"/>
            <a:ext cx="693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-4645025" y="3200400"/>
            <a:ext cx="4478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игровые задания, привлекая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095374" y="641350"/>
            <a:ext cx="70770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задания: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кроссвордов, викторин, головоломок, ребусов, шарад, криптограмм.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Данный прием позволяет не только обеспечить психологическую 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разгрузку, </a:t>
            </a: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дать сведения развивающего и воспитательного плана, побудить 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активизации самостоятельной познавательной </a:t>
            </a: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</p:txBody>
      </p:sp>
      <p:grpSp>
        <p:nvGrpSpPr>
          <p:cNvPr id="49156" name="Group 7"/>
          <p:cNvGrpSpPr>
            <a:grpSpLocks/>
          </p:cNvGrpSpPr>
          <p:nvPr/>
        </p:nvGrpSpPr>
        <p:grpSpPr bwMode="auto">
          <a:xfrm>
            <a:off x="250825" y="539750"/>
            <a:ext cx="692150" cy="6316663"/>
            <a:chOff x="0" y="340"/>
            <a:chExt cx="594" cy="3979"/>
          </a:xfrm>
        </p:grpSpPr>
        <p:grpSp>
          <p:nvGrpSpPr>
            <p:cNvPr id="49159" name="Group 8"/>
            <p:cNvGrpSpPr>
              <a:grpSpLocks/>
            </p:cNvGrpSpPr>
            <p:nvPr/>
          </p:nvGrpSpPr>
          <p:grpSpPr bwMode="auto">
            <a:xfrm>
              <a:off x="0" y="882"/>
              <a:ext cx="498" cy="3437"/>
              <a:chOff x="0" y="882"/>
              <a:chExt cx="498" cy="3437"/>
            </a:xfrm>
          </p:grpSpPr>
          <p:sp>
            <p:nvSpPr>
              <p:cNvPr id="49194" name="Freeform 9"/>
              <p:cNvSpPr>
                <a:spLocks noChangeArrowheads="1"/>
              </p:cNvSpPr>
              <p:nvPr/>
            </p:nvSpPr>
            <p:spPr bwMode="auto">
              <a:xfrm>
                <a:off x="143" y="2454"/>
                <a:ext cx="143" cy="548"/>
              </a:xfrm>
              <a:custGeom>
                <a:avLst/>
                <a:gdLst>
                  <a:gd name="T0" fmla="*/ 67 w 143"/>
                  <a:gd name="T1" fmla="*/ 308 h 727"/>
                  <a:gd name="T2" fmla="*/ 89 w 143"/>
                  <a:gd name="T3" fmla="*/ 289 h 727"/>
                  <a:gd name="T4" fmla="*/ 118 w 143"/>
                  <a:gd name="T5" fmla="*/ 257 h 727"/>
                  <a:gd name="T6" fmla="*/ 140 w 143"/>
                  <a:gd name="T7" fmla="*/ 220 h 727"/>
                  <a:gd name="T8" fmla="*/ 139 w 143"/>
                  <a:gd name="T9" fmla="*/ 181 h 727"/>
                  <a:gd name="T10" fmla="*/ 116 w 143"/>
                  <a:gd name="T11" fmla="*/ 145 h 727"/>
                  <a:gd name="T12" fmla="*/ 84 w 143"/>
                  <a:gd name="T13" fmla="*/ 116 h 727"/>
                  <a:gd name="T14" fmla="*/ 56 w 143"/>
                  <a:gd name="T15" fmla="*/ 95 h 727"/>
                  <a:gd name="T16" fmla="*/ 40 w 143"/>
                  <a:gd name="T17" fmla="*/ 84 h 727"/>
                  <a:gd name="T18" fmla="*/ 28 w 143"/>
                  <a:gd name="T19" fmla="*/ 72 h 727"/>
                  <a:gd name="T20" fmla="*/ 18 w 143"/>
                  <a:gd name="T21" fmla="*/ 61 h 727"/>
                  <a:gd name="T22" fmla="*/ 12 w 143"/>
                  <a:gd name="T23" fmla="*/ 48 h 727"/>
                  <a:gd name="T24" fmla="*/ 15 w 143"/>
                  <a:gd name="T25" fmla="*/ 28 h 727"/>
                  <a:gd name="T26" fmla="*/ 37 w 143"/>
                  <a:gd name="T27" fmla="*/ 9 h 727"/>
                  <a:gd name="T28" fmla="*/ 40 w 143"/>
                  <a:gd name="T29" fmla="*/ 5 h 727"/>
                  <a:gd name="T30" fmla="*/ 38 w 143"/>
                  <a:gd name="T31" fmla="*/ 2 h 727"/>
                  <a:gd name="T32" fmla="*/ 31 w 143"/>
                  <a:gd name="T33" fmla="*/ 4 h 727"/>
                  <a:gd name="T34" fmla="*/ 18 w 143"/>
                  <a:gd name="T35" fmla="*/ 14 h 727"/>
                  <a:gd name="T36" fmla="*/ 7 w 143"/>
                  <a:gd name="T37" fmla="*/ 25 h 727"/>
                  <a:gd name="T38" fmla="*/ 1 w 143"/>
                  <a:gd name="T39" fmla="*/ 37 h 727"/>
                  <a:gd name="T40" fmla="*/ 1 w 143"/>
                  <a:gd name="T41" fmla="*/ 50 h 727"/>
                  <a:gd name="T42" fmla="*/ 7 w 143"/>
                  <a:gd name="T43" fmla="*/ 64 h 727"/>
                  <a:gd name="T44" fmla="*/ 18 w 143"/>
                  <a:gd name="T45" fmla="*/ 79 h 727"/>
                  <a:gd name="T46" fmla="*/ 37 w 143"/>
                  <a:gd name="T47" fmla="*/ 95 h 727"/>
                  <a:gd name="T48" fmla="*/ 72 w 143"/>
                  <a:gd name="T49" fmla="*/ 120 h 727"/>
                  <a:gd name="T50" fmla="*/ 103 w 143"/>
                  <a:gd name="T51" fmla="*/ 148 h 727"/>
                  <a:gd name="T52" fmla="*/ 119 w 143"/>
                  <a:gd name="T53" fmla="*/ 173 h 727"/>
                  <a:gd name="T54" fmla="*/ 127 w 143"/>
                  <a:gd name="T55" fmla="*/ 193 h 727"/>
                  <a:gd name="T56" fmla="*/ 127 w 143"/>
                  <a:gd name="T57" fmla="*/ 216 h 727"/>
                  <a:gd name="T58" fmla="*/ 111 w 143"/>
                  <a:gd name="T59" fmla="*/ 246 h 727"/>
                  <a:gd name="T60" fmla="*/ 86 w 143"/>
                  <a:gd name="T61" fmla="*/ 274 h 727"/>
                  <a:gd name="T62" fmla="*/ 66 w 143"/>
                  <a:gd name="T63" fmla="*/ 292 h 727"/>
                  <a:gd name="T64" fmla="*/ 64 w 143"/>
                  <a:gd name="T65" fmla="*/ 311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5" name="Freeform 10"/>
              <p:cNvSpPr>
                <a:spLocks noChangeArrowheads="1"/>
              </p:cNvSpPr>
              <p:nvPr/>
            </p:nvSpPr>
            <p:spPr bwMode="auto">
              <a:xfrm>
                <a:off x="160" y="2123"/>
                <a:ext cx="133" cy="634"/>
              </a:xfrm>
              <a:custGeom>
                <a:avLst/>
                <a:gdLst>
                  <a:gd name="T0" fmla="*/ 116 w 133"/>
                  <a:gd name="T1" fmla="*/ 346 h 839"/>
                  <a:gd name="T2" fmla="*/ 118 w 133"/>
                  <a:gd name="T3" fmla="*/ 348 h 839"/>
                  <a:gd name="T4" fmla="*/ 121 w 133"/>
                  <a:gd name="T5" fmla="*/ 353 h 839"/>
                  <a:gd name="T6" fmla="*/ 124 w 133"/>
                  <a:gd name="T7" fmla="*/ 359 h 839"/>
                  <a:gd name="T8" fmla="*/ 125 w 133"/>
                  <a:gd name="T9" fmla="*/ 362 h 839"/>
                  <a:gd name="T10" fmla="*/ 126 w 133"/>
                  <a:gd name="T11" fmla="*/ 359 h 839"/>
                  <a:gd name="T12" fmla="*/ 129 w 133"/>
                  <a:gd name="T13" fmla="*/ 351 h 839"/>
                  <a:gd name="T14" fmla="*/ 132 w 133"/>
                  <a:gd name="T15" fmla="*/ 340 h 839"/>
                  <a:gd name="T16" fmla="*/ 133 w 133"/>
                  <a:gd name="T17" fmla="*/ 329 h 839"/>
                  <a:gd name="T18" fmla="*/ 127 w 133"/>
                  <a:gd name="T19" fmla="*/ 299 h 839"/>
                  <a:gd name="T20" fmla="*/ 113 w 133"/>
                  <a:gd name="T21" fmla="*/ 274 h 839"/>
                  <a:gd name="T22" fmla="*/ 94 w 133"/>
                  <a:gd name="T23" fmla="*/ 249 h 839"/>
                  <a:gd name="T24" fmla="*/ 72 w 133"/>
                  <a:gd name="T25" fmla="*/ 224 h 839"/>
                  <a:gd name="T26" fmla="*/ 49 w 133"/>
                  <a:gd name="T27" fmla="*/ 199 h 839"/>
                  <a:gd name="T28" fmla="*/ 30 w 133"/>
                  <a:gd name="T29" fmla="*/ 170 h 839"/>
                  <a:gd name="T30" fmla="*/ 16 w 133"/>
                  <a:gd name="T31" fmla="*/ 138 h 839"/>
                  <a:gd name="T32" fmla="*/ 10 w 133"/>
                  <a:gd name="T33" fmla="*/ 100 h 839"/>
                  <a:gd name="T34" fmla="*/ 15 w 133"/>
                  <a:gd name="T35" fmla="*/ 71 h 839"/>
                  <a:gd name="T36" fmla="*/ 26 w 133"/>
                  <a:gd name="T37" fmla="*/ 45 h 839"/>
                  <a:gd name="T38" fmla="*/ 36 w 133"/>
                  <a:gd name="T39" fmla="*/ 23 h 839"/>
                  <a:gd name="T40" fmla="*/ 41 w 133"/>
                  <a:gd name="T41" fmla="*/ 15 h 839"/>
                  <a:gd name="T42" fmla="*/ 41 w 133"/>
                  <a:gd name="T43" fmla="*/ 12 h 839"/>
                  <a:gd name="T44" fmla="*/ 42 w 133"/>
                  <a:gd name="T45" fmla="*/ 7 h 839"/>
                  <a:gd name="T46" fmla="*/ 41 w 133"/>
                  <a:gd name="T47" fmla="*/ 3 h 839"/>
                  <a:gd name="T48" fmla="*/ 36 w 133"/>
                  <a:gd name="T49" fmla="*/ 0 h 839"/>
                  <a:gd name="T50" fmla="*/ 35 w 133"/>
                  <a:gd name="T51" fmla="*/ 3 h 839"/>
                  <a:gd name="T52" fmla="*/ 31 w 133"/>
                  <a:gd name="T53" fmla="*/ 10 h 839"/>
                  <a:gd name="T54" fmla="*/ 24 w 133"/>
                  <a:gd name="T55" fmla="*/ 20 h 839"/>
                  <a:gd name="T56" fmla="*/ 18 w 133"/>
                  <a:gd name="T57" fmla="*/ 34 h 839"/>
                  <a:gd name="T58" fmla="*/ 11 w 133"/>
                  <a:gd name="T59" fmla="*/ 49 h 839"/>
                  <a:gd name="T60" fmla="*/ 5 w 133"/>
                  <a:gd name="T61" fmla="*/ 66 h 839"/>
                  <a:gd name="T62" fmla="*/ 1 w 133"/>
                  <a:gd name="T63" fmla="*/ 83 h 839"/>
                  <a:gd name="T64" fmla="*/ 0 w 133"/>
                  <a:gd name="T65" fmla="*/ 100 h 839"/>
                  <a:gd name="T66" fmla="*/ 5 w 133"/>
                  <a:gd name="T67" fmla="*/ 137 h 839"/>
                  <a:gd name="T68" fmla="*/ 18 w 133"/>
                  <a:gd name="T69" fmla="*/ 169 h 839"/>
                  <a:gd name="T70" fmla="*/ 36 w 133"/>
                  <a:gd name="T71" fmla="*/ 199 h 839"/>
                  <a:gd name="T72" fmla="*/ 58 w 133"/>
                  <a:gd name="T73" fmla="*/ 225 h 839"/>
                  <a:gd name="T74" fmla="*/ 80 w 133"/>
                  <a:gd name="T75" fmla="*/ 251 h 839"/>
                  <a:gd name="T76" fmla="*/ 98 w 133"/>
                  <a:gd name="T77" fmla="*/ 274 h 839"/>
                  <a:gd name="T78" fmla="*/ 111 w 133"/>
                  <a:gd name="T79" fmla="*/ 298 h 839"/>
                  <a:gd name="T80" fmla="*/ 116 w 133"/>
                  <a:gd name="T81" fmla="*/ 321 h 839"/>
                  <a:gd name="T82" fmla="*/ 116 w 133"/>
                  <a:gd name="T83" fmla="*/ 328 h 839"/>
                  <a:gd name="T84" fmla="*/ 116 w 133"/>
                  <a:gd name="T85" fmla="*/ 336 h 839"/>
                  <a:gd name="T86" fmla="*/ 116 w 133"/>
                  <a:gd name="T87" fmla="*/ 342 h 839"/>
                  <a:gd name="T88" fmla="*/ 116 w 133"/>
                  <a:gd name="T89" fmla="*/ 346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6" name="Freeform 11"/>
              <p:cNvSpPr>
                <a:spLocks noChangeArrowheads="1"/>
              </p:cNvSpPr>
              <p:nvPr/>
            </p:nvSpPr>
            <p:spPr bwMode="auto">
              <a:xfrm>
                <a:off x="114" y="1580"/>
                <a:ext cx="128" cy="865"/>
              </a:xfrm>
              <a:custGeom>
                <a:avLst/>
                <a:gdLst>
                  <a:gd name="T0" fmla="*/ 91 w 128"/>
                  <a:gd name="T1" fmla="*/ 493 h 1145"/>
                  <a:gd name="T2" fmla="*/ 96 w 128"/>
                  <a:gd name="T3" fmla="*/ 489 h 1145"/>
                  <a:gd name="T4" fmla="*/ 109 w 128"/>
                  <a:gd name="T5" fmla="*/ 473 h 1145"/>
                  <a:gd name="T6" fmla="*/ 122 w 128"/>
                  <a:gd name="T7" fmla="*/ 446 h 1145"/>
                  <a:gd name="T8" fmla="*/ 128 w 128"/>
                  <a:gd name="T9" fmla="*/ 407 h 1145"/>
                  <a:gd name="T10" fmla="*/ 115 w 128"/>
                  <a:gd name="T11" fmla="*/ 341 h 1145"/>
                  <a:gd name="T12" fmla="*/ 85 w 128"/>
                  <a:gd name="T13" fmla="*/ 265 h 1145"/>
                  <a:gd name="T14" fmla="*/ 55 w 128"/>
                  <a:gd name="T15" fmla="*/ 193 h 1145"/>
                  <a:gd name="T16" fmla="*/ 41 w 128"/>
                  <a:gd name="T17" fmla="*/ 132 h 1145"/>
                  <a:gd name="T18" fmla="*/ 51 w 128"/>
                  <a:gd name="T19" fmla="*/ 85 h 1145"/>
                  <a:gd name="T20" fmla="*/ 61 w 128"/>
                  <a:gd name="T21" fmla="*/ 64 h 1145"/>
                  <a:gd name="T22" fmla="*/ 76 w 128"/>
                  <a:gd name="T23" fmla="*/ 59 h 1145"/>
                  <a:gd name="T24" fmla="*/ 90 w 128"/>
                  <a:gd name="T25" fmla="*/ 42 h 1145"/>
                  <a:gd name="T26" fmla="*/ 92 w 128"/>
                  <a:gd name="T27" fmla="*/ 36 h 1145"/>
                  <a:gd name="T28" fmla="*/ 100 w 128"/>
                  <a:gd name="T29" fmla="*/ 32 h 1145"/>
                  <a:gd name="T30" fmla="*/ 112 w 128"/>
                  <a:gd name="T31" fmla="*/ 38 h 1145"/>
                  <a:gd name="T32" fmla="*/ 113 w 128"/>
                  <a:gd name="T33" fmla="*/ 50 h 1145"/>
                  <a:gd name="T34" fmla="*/ 120 w 128"/>
                  <a:gd name="T35" fmla="*/ 48 h 1145"/>
                  <a:gd name="T36" fmla="*/ 127 w 128"/>
                  <a:gd name="T37" fmla="*/ 39 h 1145"/>
                  <a:gd name="T38" fmla="*/ 117 w 128"/>
                  <a:gd name="T39" fmla="*/ 26 h 1145"/>
                  <a:gd name="T40" fmla="*/ 101 w 128"/>
                  <a:gd name="T41" fmla="*/ 22 h 1145"/>
                  <a:gd name="T42" fmla="*/ 94 w 128"/>
                  <a:gd name="T43" fmla="*/ 18 h 1145"/>
                  <a:gd name="T44" fmla="*/ 97 w 128"/>
                  <a:gd name="T45" fmla="*/ 13 h 1145"/>
                  <a:gd name="T46" fmla="*/ 101 w 128"/>
                  <a:gd name="T47" fmla="*/ 6 h 1145"/>
                  <a:gd name="T48" fmla="*/ 100 w 128"/>
                  <a:gd name="T49" fmla="*/ 0 h 1145"/>
                  <a:gd name="T50" fmla="*/ 93 w 128"/>
                  <a:gd name="T51" fmla="*/ 2 h 1145"/>
                  <a:gd name="T52" fmla="*/ 81 w 128"/>
                  <a:gd name="T53" fmla="*/ 7 h 1145"/>
                  <a:gd name="T54" fmla="*/ 72 w 128"/>
                  <a:gd name="T55" fmla="*/ 13 h 1145"/>
                  <a:gd name="T56" fmla="*/ 62 w 128"/>
                  <a:gd name="T57" fmla="*/ 9 h 1145"/>
                  <a:gd name="T58" fmla="*/ 54 w 128"/>
                  <a:gd name="T59" fmla="*/ 5 h 1145"/>
                  <a:gd name="T60" fmla="*/ 44 w 128"/>
                  <a:gd name="T61" fmla="*/ 2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3 h 1145"/>
                  <a:gd name="T68" fmla="*/ 0 w 128"/>
                  <a:gd name="T69" fmla="*/ 14 h 1145"/>
                  <a:gd name="T70" fmla="*/ 8 w 128"/>
                  <a:gd name="T71" fmla="*/ 20 h 1145"/>
                  <a:gd name="T72" fmla="*/ 15 w 128"/>
                  <a:gd name="T73" fmla="*/ 20 h 1145"/>
                  <a:gd name="T74" fmla="*/ 16 w 128"/>
                  <a:gd name="T75" fmla="*/ 18 h 1145"/>
                  <a:gd name="T76" fmla="*/ 16 w 128"/>
                  <a:gd name="T77" fmla="*/ 15 h 1145"/>
                  <a:gd name="T78" fmla="*/ 13 w 128"/>
                  <a:gd name="T79" fmla="*/ 11 h 1145"/>
                  <a:gd name="T80" fmla="*/ 18 w 128"/>
                  <a:gd name="T81" fmla="*/ 7 h 1145"/>
                  <a:gd name="T82" fmla="*/ 29 w 128"/>
                  <a:gd name="T83" fmla="*/ 8 h 1145"/>
                  <a:gd name="T84" fmla="*/ 40 w 128"/>
                  <a:gd name="T85" fmla="*/ 12 h 1145"/>
                  <a:gd name="T86" fmla="*/ 50 w 128"/>
                  <a:gd name="T87" fmla="*/ 17 h 1145"/>
                  <a:gd name="T88" fmla="*/ 53 w 128"/>
                  <a:gd name="T89" fmla="*/ 23 h 1145"/>
                  <a:gd name="T90" fmla="*/ 49 w 128"/>
                  <a:gd name="T91" fmla="*/ 32 h 1145"/>
                  <a:gd name="T92" fmla="*/ 44 w 128"/>
                  <a:gd name="T93" fmla="*/ 45 h 1145"/>
                  <a:gd name="T94" fmla="*/ 47 w 128"/>
                  <a:gd name="T95" fmla="*/ 57 h 1145"/>
                  <a:gd name="T96" fmla="*/ 47 w 128"/>
                  <a:gd name="T97" fmla="*/ 67 h 1145"/>
                  <a:gd name="T98" fmla="*/ 39 w 128"/>
                  <a:gd name="T99" fmla="*/ 94 h 1145"/>
                  <a:gd name="T100" fmla="*/ 34 w 128"/>
                  <a:gd name="T101" fmla="*/ 132 h 1145"/>
                  <a:gd name="T102" fmla="*/ 47 w 128"/>
                  <a:gd name="T103" fmla="*/ 196 h 1145"/>
                  <a:gd name="T104" fmla="*/ 77 w 128"/>
                  <a:gd name="T105" fmla="*/ 271 h 1145"/>
                  <a:gd name="T106" fmla="*/ 106 w 128"/>
                  <a:gd name="T107" fmla="*/ 346 h 1145"/>
                  <a:gd name="T108" fmla="*/ 119 w 128"/>
                  <a:gd name="T109" fmla="*/ 407 h 1145"/>
                  <a:gd name="T110" fmla="*/ 110 w 128"/>
                  <a:gd name="T111" fmla="*/ 454 h 1145"/>
                  <a:gd name="T112" fmla="*/ 88 w 128"/>
                  <a:gd name="T113" fmla="*/ 487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7" name="Freeform 12"/>
              <p:cNvSpPr>
                <a:spLocks noChangeArrowheads="1"/>
              </p:cNvSpPr>
              <p:nvPr/>
            </p:nvSpPr>
            <p:spPr bwMode="auto">
              <a:xfrm>
                <a:off x="217" y="1625"/>
                <a:ext cx="68" cy="478"/>
              </a:xfrm>
              <a:custGeom>
                <a:avLst/>
                <a:gdLst>
                  <a:gd name="T0" fmla="*/ 0 w 68"/>
                  <a:gd name="T1" fmla="*/ 258 h 634"/>
                  <a:gd name="T2" fmla="*/ 5 w 68"/>
                  <a:gd name="T3" fmla="*/ 271 h 634"/>
                  <a:gd name="T4" fmla="*/ 7 w 68"/>
                  <a:gd name="T5" fmla="*/ 265 h 634"/>
                  <a:gd name="T6" fmla="*/ 15 w 68"/>
                  <a:gd name="T7" fmla="*/ 248 h 634"/>
                  <a:gd name="T8" fmla="*/ 25 w 68"/>
                  <a:gd name="T9" fmla="*/ 222 h 634"/>
                  <a:gd name="T10" fmla="*/ 37 w 68"/>
                  <a:gd name="T11" fmla="*/ 188 h 634"/>
                  <a:gd name="T12" fmla="*/ 49 w 68"/>
                  <a:gd name="T13" fmla="*/ 151 h 634"/>
                  <a:gd name="T14" fmla="*/ 58 w 68"/>
                  <a:gd name="T15" fmla="*/ 111 h 634"/>
                  <a:gd name="T16" fmla="*/ 66 w 68"/>
                  <a:gd name="T17" fmla="*/ 71 h 634"/>
                  <a:gd name="T18" fmla="*/ 68 w 68"/>
                  <a:gd name="T19" fmla="*/ 34 h 634"/>
                  <a:gd name="T20" fmla="*/ 67 w 68"/>
                  <a:gd name="T21" fmla="*/ 17 h 634"/>
                  <a:gd name="T22" fmla="*/ 66 w 68"/>
                  <a:gd name="T23" fmla="*/ 6 h 634"/>
                  <a:gd name="T24" fmla="*/ 64 w 68"/>
                  <a:gd name="T25" fmla="*/ 2 h 634"/>
                  <a:gd name="T26" fmla="*/ 63 w 68"/>
                  <a:gd name="T27" fmla="*/ 0 h 634"/>
                  <a:gd name="T28" fmla="*/ 55 w 68"/>
                  <a:gd name="T29" fmla="*/ 2 h 634"/>
                  <a:gd name="T30" fmla="*/ 56 w 68"/>
                  <a:gd name="T31" fmla="*/ 4 h 634"/>
                  <a:gd name="T32" fmla="*/ 58 w 68"/>
                  <a:gd name="T33" fmla="*/ 11 h 634"/>
                  <a:gd name="T34" fmla="*/ 61 w 68"/>
                  <a:gd name="T35" fmla="*/ 21 h 634"/>
                  <a:gd name="T36" fmla="*/ 62 w 68"/>
                  <a:gd name="T37" fmla="*/ 34 h 634"/>
                  <a:gd name="T38" fmla="*/ 59 w 68"/>
                  <a:gd name="T39" fmla="*/ 69 h 634"/>
                  <a:gd name="T40" fmla="*/ 52 w 68"/>
                  <a:gd name="T41" fmla="*/ 106 h 634"/>
                  <a:gd name="T42" fmla="*/ 42 w 68"/>
                  <a:gd name="T43" fmla="*/ 143 h 634"/>
                  <a:gd name="T44" fmla="*/ 31 w 68"/>
                  <a:gd name="T45" fmla="*/ 179 h 634"/>
                  <a:gd name="T46" fmla="*/ 19 w 68"/>
                  <a:gd name="T47" fmla="*/ 210 h 634"/>
                  <a:gd name="T48" fmla="*/ 10 w 68"/>
                  <a:gd name="T49" fmla="*/ 236 h 634"/>
                  <a:gd name="T50" fmla="*/ 2 w 68"/>
                  <a:gd name="T51" fmla="*/ 253 h 634"/>
                  <a:gd name="T52" fmla="*/ 0 w 68"/>
                  <a:gd name="T53" fmla="*/ 258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8" name="Freeform 13"/>
              <p:cNvSpPr>
                <a:spLocks noChangeArrowheads="1"/>
              </p:cNvSpPr>
              <p:nvPr/>
            </p:nvSpPr>
            <p:spPr bwMode="auto">
              <a:xfrm>
                <a:off x="132" y="1202"/>
                <a:ext cx="226" cy="246"/>
              </a:xfrm>
              <a:custGeom>
                <a:avLst/>
                <a:gdLst>
                  <a:gd name="T0" fmla="*/ 137 w 226"/>
                  <a:gd name="T1" fmla="*/ 3 h 327"/>
                  <a:gd name="T2" fmla="*/ 120 w 226"/>
                  <a:gd name="T3" fmla="*/ 10 h 327"/>
                  <a:gd name="T4" fmla="*/ 104 w 226"/>
                  <a:gd name="T5" fmla="*/ 11 h 327"/>
                  <a:gd name="T6" fmla="*/ 99 w 226"/>
                  <a:gd name="T7" fmla="*/ 8 h 327"/>
                  <a:gd name="T8" fmla="*/ 92 w 226"/>
                  <a:gd name="T9" fmla="*/ 5 h 327"/>
                  <a:gd name="T10" fmla="*/ 78 w 226"/>
                  <a:gd name="T11" fmla="*/ 4 h 327"/>
                  <a:gd name="T12" fmla="*/ 67 w 226"/>
                  <a:gd name="T13" fmla="*/ 5 h 327"/>
                  <a:gd name="T14" fmla="*/ 57 w 226"/>
                  <a:gd name="T15" fmla="*/ 6 h 327"/>
                  <a:gd name="T16" fmla="*/ 47 w 226"/>
                  <a:gd name="T17" fmla="*/ 6 h 327"/>
                  <a:gd name="T18" fmla="*/ 36 w 226"/>
                  <a:gd name="T19" fmla="*/ 8 h 327"/>
                  <a:gd name="T20" fmla="*/ 21 w 226"/>
                  <a:gd name="T21" fmla="*/ 13 h 327"/>
                  <a:gd name="T22" fmla="*/ 9 w 226"/>
                  <a:gd name="T23" fmla="*/ 22 h 327"/>
                  <a:gd name="T24" fmla="*/ 2 w 226"/>
                  <a:gd name="T25" fmla="*/ 32 h 327"/>
                  <a:gd name="T26" fmla="*/ 3 w 226"/>
                  <a:gd name="T27" fmla="*/ 42 h 327"/>
                  <a:gd name="T28" fmla="*/ 19 w 226"/>
                  <a:gd name="T29" fmla="*/ 44 h 327"/>
                  <a:gd name="T30" fmla="*/ 24 w 226"/>
                  <a:gd name="T31" fmla="*/ 41 h 327"/>
                  <a:gd name="T32" fmla="*/ 19 w 226"/>
                  <a:gd name="T33" fmla="*/ 40 h 327"/>
                  <a:gd name="T34" fmla="*/ 11 w 226"/>
                  <a:gd name="T35" fmla="*/ 35 h 327"/>
                  <a:gd name="T36" fmla="*/ 11 w 226"/>
                  <a:gd name="T37" fmla="*/ 29 h 327"/>
                  <a:gd name="T38" fmla="*/ 18 w 226"/>
                  <a:gd name="T39" fmla="*/ 25 h 327"/>
                  <a:gd name="T40" fmla="*/ 30 w 226"/>
                  <a:gd name="T41" fmla="*/ 22 h 327"/>
                  <a:gd name="T42" fmla="*/ 42 w 226"/>
                  <a:gd name="T43" fmla="*/ 20 h 327"/>
                  <a:gd name="T44" fmla="*/ 52 w 226"/>
                  <a:gd name="T45" fmla="*/ 18 h 327"/>
                  <a:gd name="T46" fmla="*/ 61 w 226"/>
                  <a:gd name="T47" fmla="*/ 14 h 327"/>
                  <a:gd name="T48" fmla="*/ 69 w 226"/>
                  <a:gd name="T49" fmla="*/ 11 h 327"/>
                  <a:gd name="T50" fmla="*/ 75 w 226"/>
                  <a:gd name="T51" fmla="*/ 8 h 327"/>
                  <a:gd name="T52" fmla="*/ 85 w 226"/>
                  <a:gd name="T53" fmla="*/ 7 h 327"/>
                  <a:gd name="T54" fmla="*/ 94 w 226"/>
                  <a:gd name="T55" fmla="*/ 11 h 327"/>
                  <a:gd name="T56" fmla="*/ 94 w 226"/>
                  <a:gd name="T57" fmla="*/ 20 h 327"/>
                  <a:gd name="T58" fmla="*/ 90 w 226"/>
                  <a:gd name="T59" fmla="*/ 33 h 327"/>
                  <a:gd name="T60" fmla="*/ 89 w 226"/>
                  <a:gd name="T61" fmla="*/ 44 h 327"/>
                  <a:gd name="T62" fmla="*/ 94 w 226"/>
                  <a:gd name="T63" fmla="*/ 56 h 327"/>
                  <a:gd name="T64" fmla="*/ 102 w 226"/>
                  <a:gd name="T65" fmla="*/ 68 h 327"/>
                  <a:gd name="T66" fmla="*/ 114 w 226"/>
                  <a:gd name="T67" fmla="*/ 81 h 327"/>
                  <a:gd name="T68" fmla="*/ 128 w 226"/>
                  <a:gd name="T69" fmla="*/ 99 h 327"/>
                  <a:gd name="T70" fmla="*/ 130 w 226"/>
                  <a:gd name="T71" fmla="*/ 126 h 327"/>
                  <a:gd name="T72" fmla="*/ 138 w 226"/>
                  <a:gd name="T73" fmla="*/ 139 h 327"/>
                  <a:gd name="T74" fmla="*/ 139 w 226"/>
                  <a:gd name="T75" fmla="*/ 134 h 327"/>
                  <a:gd name="T76" fmla="*/ 140 w 226"/>
                  <a:gd name="T77" fmla="*/ 124 h 327"/>
                  <a:gd name="T78" fmla="*/ 136 w 226"/>
                  <a:gd name="T79" fmla="*/ 106 h 327"/>
                  <a:gd name="T80" fmla="*/ 134 w 226"/>
                  <a:gd name="T81" fmla="*/ 87 h 327"/>
                  <a:gd name="T82" fmla="*/ 148 w 226"/>
                  <a:gd name="T83" fmla="*/ 68 h 327"/>
                  <a:gd name="T84" fmla="*/ 156 w 226"/>
                  <a:gd name="T85" fmla="*/ 41 h 327"/>
                  <a:gd name="T86" fmla="*/ 147 w 226"/>
                  <a:gd name="T87" fmla="*/ 17 h 327"/>
                  <a:gd name="T88" fmla="*/ 146 w 226"/>
                  <a:gd name="T89" fmla="*/ 4 h 327"/>
                  <a:gd name="T90" fmla="*/ 163 w 226"/>
                  <a:gd name="T91" fmla="*/ 3 h 327"/>
                  <a:gd name="T92" fmla="*/ 175 w 226"/>
                  <a:gd name="T93" fmla="*/ 10 h 327"/>
                  <a:gd name="T94" fmla="*/ 186 w 226"/>
                  <a:gd name="T95" fmla="*/ 20 h 327"/>
                  <a:gd name="T96" fmla="*/ 196 w 226"/>
                  <a:gd name="T97" fmla="*/ 24 h 327"/>
                  <a:gd name="T98" fmla="*/ 209 w 226"/>
                  <a:gd name="T99" fmla="*/ 32 h 327"/>
                  <a:gd name="T100" fmla="*/ 207 w 226"/>
                  <a:gd name="T101" fmla="*/ 47 h 327"/>
                  <a:gd name="T102" fmla="*/ 217 w 226"/>
                  <a:gd name="T103" fmla="*/ 42 h 327"/>
                  <a:gd name="T104" fmla="*/ 226 w 226"/>
                  <a:gd name="T105" fmla="*/ 29 h 327"/>
                  <a:gd name="T106" fmla="*/ 221 w 226"/>
                  <a:gd name="T107" fmla="*/ 22 h 327"/>
                  <a:gd name="T108" fmla="*/ 216 w 226"/>
                  <a:gd name="T109" fmla="*/ 17 h 327"/>
                  <a:gd name="T110" fmla="*/ 208 w 226"/>
                  <a:gd name="T111" fmla="*/ 11 h 327"/>
                  <a:gd name="T112" fmla="*/ 195 w 226"/>
                  <a:gd name="T113" fmla="*/ 7 h 327"/>
                  <a:gd name="T114" fmla="*/ 180 w 226"/>
                  <a:gd name="T115" fmla="*/ 5 h 327"/>
                  <a:gd name="T116" fmla="*/ 166 w 226"/>
                  <a:gd name="T117" fmla="*/ 2 h 327"/>
                  <a:gd name="T118" fmla="*/ 152 w 226"/>
                  <a:gd name="T119" fmla="*/ 0 h 327"/>
                  <a:gd name="T120" fmla="*/ 140 w 226"/>
                  <a:gd name="T121" fmla="*/ 2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9" name="Freeform 14"/>
              <p:cNvSpPr>
                <a:spLocks noChangeArrowheads="1"/>
              </p:cNvSpPr>
              <p:nvPr/>
            </p:nvSpPr>
            <p:spPr bwMode="auto">
              <a:xfrm>
                <a:off x="0" y="882"/>
                <a:ext cx="499" cy="339"/>
              </a:xfrm>
              <a:custGeom>
                <a:avLst/>
                <a:gdLst>
                  <a:gd name="T0" fmla="*/ 359 w 499"/>
                  <a:gd name="T1" fmla="*/ 87 h 448"/>
                  <a:gd name="T2" fmla="*/ 364 w 499"/>
                  <a:gd name="T3" fmla="*/ 91 h 448"/>
                  <a:gd name="T4" fmla="*/ 392 w 499"/>
                  <a:gd name="T5" fmla="*/ 86 h 448"/>
                  <a:gd name="T6" fmla="*/ 412 w 499"/>
                  <a:gd name="T7" fmla="*/ 81 h 448"/>
                  <a:gd name="T8" fmla="*/ 431 w 499"/>
                  <a:gd name="T9" fmla="*/ 76 h 448"/>
                  <a:gd name="T10" fmla="*/ 475 w 499"/>
                  <a:gd name="T11" fmla="*/ 76 h 448"/>
                  <a:gd name="T12" fmla="*/ 494 w 499"/>
                  <a:gd name="T13" fmla="*/ 96 h 448"/>
                  <a:gd name="T14" fmla="*/ 492 w 499"/>
                  <a:gd name="T15" fmla="*/ 115 h 448"/>
                  <a:gd name="T16" fmla="*/ 498 w 499"/>
                  <a:gd name="T17" fmla="*/ 131 h 448"/>
                  <a:gd name="T18" fmla="*/ 479 w 499"/>
                  <a:gd name="T19" fmla="*/ 142 h 448"/>
                  <a:gd name="T20" fmla="*/ 462 w 499"/>
                  <a:gd name="T21" fmla="*/ 141 h 448"/>
                  <a:gd name="T22" fmla="*/ 444 w 499"/>
                  <a:gd name="T23" fmla="*/ 155 h 448"/>
                  <a:gd name="T24" fmla="*/ 408 w 499"/>
                  <a:gd name="T25" fmla="*/ 163 h 448"/>
                  <a:gd name="T26" fmla="*/ 376 w 499"/>
                  <a:gd name="T27" fmla="*/ 170 h 448"/>
                  <a:gd name="T28" fmla="*/ 351 w 499"/>
                  <a:gd name="T29" fmla="*/ 179 h 448"/>
                  <a:gd name="T30" fmla="*/ 333 w 499"/>
                  <a:gd name="T31" fmla="*/ 176 h 448"/>
                  <a:gd name="T32" fmla="*/ 316 w 499"/>
                  <a:gd name="T33" fmla="*/ 182 h 448"/>
                  <a:gd name="T34" fmla="*/ 302 w 499"/>
                  <a:gd name="T35" fmla="*/ 186 h 448"/>
                  <a:gd name="T36" fmla="*/ 281 w 499"/>
                  <a:gd name="T37" fmla="*/ 183 h 448"/>
                  <a:gd name="T38" fmla="*/ 252 w 499"/>
                  <a:gd name="T39" fmla="*/ 193 h 448"/>
                  <a:gd name="T40" fmla="*/ 229 w 499"/>
                  <a:gd name="T41" fmla="*/ 189 h 448"/>
                  <a:gd name="T42" fmla="*/ 201 w 499"/>
                  <a:gd name="T43" fmla="*/ 188 h 448"/>
                  <a:gd name="T44" fmla="*/ 183 w 499"/>
                  <a:gd name="T45" fmla="*/ 173 h 448"/>
                  <a:gd name="T46" fmla="*/ 150 w 499"/>
                  <a:gd name="T47" fmla="*/ 173 h 448"/>
                  <a:gd name="T48" fmla="*/ 117 w 499"/>
                  <a:gd name="T49" fmla="*/ 170 h 448"/>
                  <a:gd name="T50" fmla="*/ 112 w 499"/>
                  <a:gd name="T51" fmla="*/ 157 h 448"/>
                  <a:gd name="T52" fmla="*/ 99 w 499"/>
                  <a:gd name="T53" fmla="*/ 143 h 448"/>
                  <a:gd name="T54" fmla="*/ 92 w 499"/>
                  <a:gd name="T55" fmla="*/ 135 h 448"/>
                  <a:gd name="T56" fmla="*/ 58 w 499"/>
                  <a:gd name="T57" fmla="*/ 138 h 448"/>
                  <a:gd name="T58" fmla="*/ 18 w 499"/>
                  <a:gd name="T59" fmla="*/ 126 h 448"/>
                  <a:gd name="T60" fmla="*/ 14 w 499"/>
                  <a:gd name="T61" fmla="*/ 106 h 448"/>
                  <a:gd name="T62" fmla="*/ 8 w 499"/>
                  <a:gd name="T63" fmla="*/ 90 h 448"/>
                  <a:gd name="T64" fmla="*/ 22 w 499"/>
                  <a:gd name="T65" fmla="*/ 79 h 448"/>
                  <a:gd name="T66" fmla="*/ 6 w 499"/>
                  <a:gd name="T67" fmla="*/ 55 h 448"/>
                  <a:gd name="T68" fmla="*/ 32 w 499"/>
                  <a:gd name="T69" fmla="*/ 52 h 448"/>
                  <a:gd name="T70" fmla="*/ 58 w 499"/>
                  <a:gd name="T71" fmla="*/ 39 h 448"/>
                  <a:gd name="T72" fmla="*/ 72 w 499"/>
                  <a:gd name="T73" fmla="*/ 46 h 448"/>
                  <a:gd name="T74" fmla="*/ 92 w 499"/>
                  <a:gd name="T75" fmla="*/ 29 h 448"/>
                  <a:gd name="T76" fmla="*/ 128 w 499"/>
                  <a:gd name="T77" fmla="*/ 24 h 448"/>
                  <a:gd name="T78" fmla="*/ 153 w 499"/>
                  <a:gd name="T79" fmla="*/ 36 h 448"/>
                  <a:gd name="T80" fmla="*/ 177 w 499"/>
                  <a:gd name="T81" fmla="*/ 47 h 448"/>
                  <a:gd name="T82" fmla="*/ 189 w 499"/>
                  <a:gd name="T83" fmla="*/ 46 h 448"/>
                  <a:gd name="T84" fmla="*/ 211 w 499"/>
                  <a:gd name="T85" fmla="*/ 17 h 448"/>
                  <a:gd name="T86" fmla="*/ 247 w 499"/>
                  <a:gd name="T87" fmla="*/ 11 h 448"/>
                  <a:gd name="T88" fmla="*/ 268 w 499"/>
                  <a:gd name="T89" fmla="*/ 8 h 448"/>
                  <a:gd name="T90" fmla="*/ 305 w 499"/>
                  <a:gd name="T91" fmla="*/ 0 h 448"/>
                  <a:gd name="T92" fmla="*/ 327 w 499"/>
                  <a:gd name="T93" fmla="*/ 6 h 448"/>
                  <a:gd name="T94" fmla="*/ 336 w 499"/>
                  <a:gd name="T95" fmla="*/ 20 h 448"/>
                  <a:gd name="T96" fmla="*/ 364 w 499"/>
                  <a:gd name="T97" fmla="*/ 14 h 448"/>
                  <a:gd name="T98" fmla="*/ 397 w 499"/>
                  <a:gd name="T99" fmla="*/ 11 h 448"/>
                  <a:gd name="T100" fmla="*/ 400 w 499"/>
                  <a:gd name="T101" fmla="*/ 27 h 448"/>
                  <a:gd name="T102" fmla="*/ 407 w 499"/>
                  <a:gd name="T103" fmla="*/ 41 h 448"/>
                  <a:gd name="T104" fmla="*/ 418 w 499"/>
                  <a:gd name="T105" fmla="*/ 64 h 448"/>
                  <a:gd name="T106" fmla="*/ 406 w 499"/>
                  <a:gd name="T107" fmla="*/ 70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0" name="Freeform 15"/>
              <p:cNvSpPr>
                <a:spLocks noChangeArrowheads="1"/>
              </p:cNvSpPr>
              <p:nvPr/>
            </p:nvSpPr>
            <p:spPr bwMode="auto">
              <a:xfrm>
                <a:off x="112" y="1422"/>
                <a:ext cx="238" cy="203"/>
              </a:xfrm>
              <a:custGeom>
                <a:avLst/>
                <a:gdLst>
                  <a:gd name="T0" fmla="*/ 69 w 238"/>
                  <a:gd name="T1" fmla="*/ 102 h 270"/>
                  <a:gd name="T2" fmla="*/ 78 w 238"/>
                  <a:gd name="T3" fmla="*/ 100 h 270"/>
                  <a:gd name="T4" fmla="*/ 89 w 238"/>
                  <a:gd name="T5" fmla="*/ 92 h 270"/>
                  <a:gd name="T6" fmla="*/ 99 w 238"/>
                  <a:gd name="T7" fmla="*/ 89 h 270"/>
                  <a:gd name="T8" fmla="*/ 102 w 238"/>
                  <a:gd name="T9" fmla="*/ 91 h 270"/>
                  <a:gd name="T10" fmla="*/ 102 w 238"/>
                  <a:gd name="T11" fmla="*/ 100 h 270"/>
                  <a:gd name="T12" fmla="*/ 97 w 238"/>
                  <a:gd name="T13" fmla="*/ 105 h 270"/>
                  <a:gd name="T14" fmla="*/ 98 w 238"/>
                  <a:gd name="T15" fmla="*/ 110 h 270"/>
                  <a:gd name="T16" fmla="*/ 106 w 238"/>
                  <a:gd name="T17" fmla="*/ 111 h 270"/>
                  <a:gd name="T18" fmla="*/ 115 w 238"/>
                  <a:gd name="T19" fmla="*/ 113 h 270"/>
                  <a:gd name="T20" fmla="*/ 121 w 238"/>
                  <a:gd name="T21" fmla="*/ 114 h 270"/>
                  <a:gd name="T22" fmla="*/ 136 w 238"/>
                  <a:gd name="T23" fmla="*/ 108 h 270"/>
                  <a:gd name="T24" fmla="*/ 146 w 238"/>
                  <a:gd name="T25" fmla="*/ 110 h 270"/>
                  <a:gd name="T26" fmla="*/ 154 w 238"/>
                  <a:gd name="T27" fmla="*/ 111 h 270"/>
                  <a:gd name="T28" fmla="*/ 164 w 238"/>
                  <a:gd name="T29" fmla="*/ 111 h 270"/>
                  <a:gd name="T30" fmla="*/ 174 w 238"/>
                  <a:gd name="T31" fmla="*/ 108 h 270"/>
                  <a:gd name="T32" fmla="*/ 184 w 238"/>
                  <a:gd name="T33" fmla="*/ 105 h 270"/>
                  <a:gd name="T34" fmla="*/ 195 w 238"/>
                  <a:gd name="T35" fmla="*/ 105 h 270"/>
                  <a:gd name="T36" fmla="*/ 202 w 238"/>
                  <a:gd name="T37" fmla="*/ 104 h 270"/>
                  <a:gd name="T38" fmla="*/ 211 w 238"/>
                  <a:gd name="T39" fmla="*/ 100 h 270"/>
                  <a:gd name="T40" fmla="*/ 223 w 238"/>
                  <a:gd name="T41" fmla="*/ 98 h 270"/>
                  <a:gd name="T42" fmla="*/ 234 w 238"/>
                  <a:gd name="T43" fmla="*/ 90 h 270"/>
                  <a:gd name="T44" fmla="*/ 232 w 238"/>
                  <a:gd name="T45" fmla="*/ 82 h 270"/>
                  <a:gd name="T46" fmla="*/ 234 w 238"/>
                  <a:gd name="T47" fmla="*/ 75 h 270"/>
                  <a:gd name="T48" fmla="*/ 238 w 238"/>
                  <a:gd name="T49" fmla="*/ 68 h 270"/>
                  <a:gd name="T50" fmla="*/ 225 w 238"/>
                  <a:gd name="T51" fmla="*/ 58 h 270"/>
                  <a:gd name="T52" fmla="*/ 197 w 238"/>
                  <a:gd name="T53" fmla="*/ 56 h 270"/>
                  <a:gd name="T54" fmla="*/ 191 w 238"/>
                  <a:gd name="T55" fmla="*/ 53 h 270"/>
                  <a:gd name="T56" fmla="*/ 196 w 238"/>
                  <a:gd name="T57" fmla="*/ 51 h 270"/>
                  <a:gd name="T58" fmla="*/ 201 w 238"/>
                  <a:gd name="T59" fmla="*/ 45 h 270"/>
                  <a:gd name="T60" fmla="*/ 199 w 238"/>
                  <a:gd name="T61" fmla="*/ 38 h 270"/>
                  <a:gd name="T62" fmla="*/ 196 w 238"/>
                  <a:gd name="T63" fmla="*/ 33 h 270"/>
                  <a:gd name="T64" fmla="*/ 188 w 238"/>
                  <a:gd name="T65" fmla="*/ 29 h 270"/>
                  <a:gd name="T66" fmla="*/ 174 w 238"/>
                  <a:gd name="T67" fmla="*/ 24 h 270"/>
                  <a:gd name="T68" fmla="*/ 156 w 238"/>
                  <a:gd name="T69" fmla="*/ 20 h 270"/>
                  <a:gd name="T70" fmla="*/ 142 w 238"/>
                  <a:gd name="T71" fmla="*/ 13 h 270"/>
                  <a:gd name="T72" fmla="*/ 133 w 238"/>
                  <a:gd name="T73" fmla="*/ 10 h 270"/>
                  <a:gd name="T74" fmla="*/ 124 w 238"/>
                  <a:gd name="T75" fmla="*/ 8 h 270"/>
                  <a:gd name="T76" fmla="*/ 115 w 238"/>
                  <a:gd name="T77" fmla="*/ 9 h 270"/>
                  <a:gd name="T78" fmla="*/ 105 w 238"/>
                  <a:gd name="T79" fmla="*/ 13 h 270"/>
                  <a:gd name="T80" fmla="*/ 98 w 238"/>
                  <a:gd name="T81" fmla="*/ 15 h 270"/>
                  <a:gd name="T82" fmla="*/ 94 w 238"/>
                  <a:gd name="T83" fmla="*/ 11 h 270"/>
                  <a:gd name="T84" fmla="*/ 85 w 238"/>
                  <a:gd name="T85" fmla="*/ 5 h 270"/>
                  <a:gd name="T86" fmla="*/ 72 w 238"/>
                  <a:gd name="T87" fmla="*/ 2 h 270"/>
                  <a:gd name="T88" fmla="*/ 53 w 238"/>
                  <a:gd name="T89" fmla="*/ 2 h 270"/>
                  <a:gd name="T90" fmla="*/ 41 w 238"/>
                  <a:gd name="T91" fmla="*/ 9 h 270"/>
                  <a:gd name="T92" fmla="*/ 32 w 238"/>
                  <a:gd name="T93" fmla="*/ 13 h 270"/>
                  <a:gd name="T94" fmla="*/ 22 w 238"/>
                  <a:gd name="T95" fmla="*/ 14 h 270"/>
                  <a:gd name="T96" fmla="*/ 10 w 238"/>
                  <a:gd name="T97" fmla="*/ 17 h 270"/>
                  <a:gd name="T98" fmla="*/ 1 w 238"/>
                  <a:gd name="T99" fmla="*/ 25 h 270"/>
                  <a:gd name="T100" fmla="*/ 2 w 238"/>
                  <a:gd name="T101" fmla="*/ 36 h 270"/>
                  <a:gd name="T102" fmla="*/ 13 w 238"/>
                  <a:gd name="T103" fmla="*/ 45 h 270"/>
                  <a:gd name="T104" fmla="*/ 14 w 238"/>
                  <a:gd name="T105" fmla="*/ 52 h 270"/>
                  <a:gd name="T106" fmla="*/ 16 w 238"/>
                  <a:gd name="T107" fmla="*/ 62 h 270"/>
                  <a:gd name="T108" fmla="*/ 28 w 238"/>
                  <a:gd name="T109" fmla="*/ 71 h 270"/>
                  <a:gd name="T110" fmla="*/ 42 w 238"/>
                  <a:gd name="T111" fmla="*/ 77 h 270"/>
                  <a:gd name="T112" fmla="*/ 55 w 238"/>
                  <a:gd name="T113" fmla="*/ 83 h 270"/>
                  <a:gd name="T114" fmla="*/ 63 w 238"/>
                  <a:gd name="T115" fmla="*/ 92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51D1D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1" name="Freeform 16"/>
              <p:cNvSpPr>
                <a:spLocks noChangeArrowheads="1"/>
              </p:cNvSpPr>
              <p:nvPr/>
            </p:nvSpPr>
            <p:spPr bwMode="auto">
              <a:xfrm>
                <a:off x="403" y="1114"/>
                <a:ext cx="82" cy="53"/>
              </a:xfrm>
              <a:custGeom>
                <a:avLst/>
                <a:gdLst>
                  <a:gd name="T0" fmla="*/ 82 w 82"/>
                  <a:gd name="T1" fmla="*/ 9 h 69"/>
                  <a:gd name="T2" fmla="*/ 76 w 82"/>
                  <a:gd name="T3" fmla="*/ 9 h 69"/>
                  <a:gd name="T4" fmla="*/ 69 w 82"/>
                  <a:gd name="T5" fmla="*/ 8 h 69"/>
                  <a:gd name="T6" fmla="*/ 63 w 82"/>
                  <a:gd name="T7" fmla="*/ 5 h 69"/>
                  <a:gd name="T8" fmla="*/ 59 w 82"/>
                  <a:gd name="T9" fmla="*/ 5 h 69"/>
                  <a:gd name="T10" fmla="*/ 57 w 82"/>
                  <a:gd name="T11" fmla="*/ 6 h 69"/>
                  <a:gd name="T12" fmla="*/ 59 w 82"/>
                  <a:gd name="T13" fmla="*/ 8 h 69"/>
                  <a:gd name="T14" fmla="*/ 61 w 82"/>
                  <a:gd name="T15" fmla="*/ 12 h 69"/>
                  <a:gd name="T16" fmla="*/ 62 w 82"/>
                  <a:gd name="T17" fmla="*/ 15 h 69"/>
                  <a:gd name="T18" fmla="*/ 59 w 82"/>
                  <a:gd name="T19" fmla="*/ 19 h 69"/>
                  <a:gd name="T20" fmla="*/ 51 w 82"/>
                  <a:gd name="T21" fmla="*/ 22 h 69"/>
                  <a:gd name="T22" fmla="*/ 41 w 82"/>
                  <a:gd name="T23" fmla="*/ 23 h 69"/>
                  <a:gd name="T24" fmla="*/ 33 w 82"/>
                  <a:gd name="T25" fmla="*/ 23 h 69"/>
                  <a:gd name="T26" fmla="*/ 26 w 82"/>
                  <a:gd name="T27" fmla="*/ 22 h 69"/>
                  <a:gd name="T28" fmla="*/ 20 w 82"/>
                  <a:gd name="T29" fmla="*/ 24 h 69"/>
                  <a:gd name="T30" fmla="*/ 12 w 82"/>
                  <a:gd name="T31" fmla="*/ 27 h 69"/>
                  <a:gd name="T32" fmla="*/ 5 w 82"/>
                  <a:gd name="T33" fmla="*/ 31 h 69"/>
                  <a:gd name="T34" fmla="*/ 4 w 82"/>
                  <a:gd name="T35" fmla="*/ 31 h 69"/>
                  <a:gd name="T36" fmla="*/ 1 w 82"/>
                  <a:gd name="T37" fmla="*/ 31 h 69"/>
                  <a:gd name="T38" fmla="*/ 0 w 82"/>
                  <a:gd name="T39" fmla="*/ 30 h 69"/>
                  <a:gd name="T40" fmla="*/ 4 w 82"/>
                  <a:gd name="T41" fmla="*/ 27 h 69"/>
                  <a:gd name="T42" fmla="*/ 10 w 82"/>
                  <a:gd name="T43" fmla="*/ 24 h 69"/>
                  <a:gd name="T44" fmla="*/ 14 w 82"/>
                  <a:gd name="T45" fmla="*/ 22 h 69"/>
                  <a:gd name="T46" fmla="*/ 18 w 82"/>
                  <a:gd name="T47" fmla="*/ 21 h 69"/>
                  <a:gd name="T48" fmla="*/ 23 w 82"/>
                  <a:gd name="T49" fmla="*/ 20 h 69"/>
                  <a:gd name="T50" fmla="*/ 30 w 82"/>
                  <a:gd name="T51" fmla="*/ 21 h 69"/>
                  <a:gd name="T52" fmla="*/ 39 w 82"/>
                  <a:gd name="T53" fmla="*/ 22 h 69"/>
                  <a:gd name="T54" fmla="*/ 48 w 82"/>
                  <a:gd name="T55" fmla="*/ 21 h 69"/>
                  <a:gd name="T56" fmla="*/ 52 w 82"/>
                  <a:gd name="T57" fmla="*/ 17 h 69"/>
                  <a:gd name="T58" fmla="*/ 52 w 82"/>
                  <a:gd name="T59" fmla="*/ 13 h 69"/>
                  <a:gd name="T60" fmla="*/ 49 w 82"/>
                  <a:gd name="T61" fmla="*/ 9 h 69"/>
                  <a:gd name="T62" fmla="*/ 48 w 82"/>
                  <a:gd name="T63" fmla="*/ 5 h 69"/>
                  <a:gd name="T64" fmla="*/ 49 w 82"/>
                  <a:gd name="T65" fmla="*/ 3 h 69"/>
                  <a:gd name="T66" fmla="*/ 53 w 82"/>
                  <a:gd name="T67" fmla="*/ 2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2 h 69"/>
                  <a:gd name="T74" fmla="*/ 68 w 82"/>
                  <a:gd name="T75" fmla="*/ 3 h 69"/>
                  <a:gd name="T76" fmla="*/ 73 w 82"/>
                  <a:gd name="T77" fmla="*/ 5 h 69"/>
                  <a:gd name="T78" fmla="*/ 77 w 82"/>
                  <a:gd name="T79" fmla="*/ 7 h 69"/>
                  <a:gd name="T80" fmla="*/ 82 w 82"/>
                  <a:gd name="T81" fmla="*/ 9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2" name="Freeform 17"/>
              <p:cNvSpPr>
                <a:spLocks noChangeArrowheads="1"/>
              </p:cNvSpPr>
              <p:nvPr/>
            </p:nvSpPr>
            <p:spPr bwMode="auto">
              <a:xfrm>
                <a:off x="338" y="1013"/>
                <a:ext cx="161" cy="98"/>
              </a:xfrm>
              <a:custGeom>
                <a:avLst/>
                <a:gdLst>
                  <a:gd name="T0" fmla="*/ 140 w 161"/>
                  <a:gd name="T1" fmla="*/ 25 h 129"/>
                  <a:gd name="T2" fmla="*/ 146 w 161"/>
                  <a:gd name="T3" fmla="*/ 18 h 129"/>
                  <a:gd name="T4" fmla="*/ 148 w 161"/>
                  <a:gd name="T5" fmla="*/ 10 h 129"/>
                  <a:gd name="T6" fmla="*/ 133 w 161"/>
                  <a:gd name="T7" fmla="*/ 5 h 129"/>
                  <a:gd name="T8" fmla="*/ 124 w 161"/>
                  <a:gd name="T9" fmla="*/ 3 h 129"/>
                  <a:gd name="T10" fmla="*/ 112 w 161"/>
                  <a:gd name="T11" fmla="*/ 3 h 129"/>
                  <a:gd name="T12" fmla="*/ 98 w 161"/>
                  <a:gd name="T13" fmla="*/ 3 h 129"/>
                  <a:gd name="T14" fmla="*/ 83 w 161"/>
                  <a:gd name="T15" fmla="*/ 5 h 129"/>
                  <a:gd name="T16" fmla="*/ 73 w 161"/>
                  <a:gd name="T17" fmla="*/ 9 h 129"/>
                  <a:gd name="T18" fmla="*/ 61 w 161"/>
                  <a:gd name="T19" fmla="*/ 12 h 129"/>
                  <a:gd name="T20" fmla="*/ 50 w 161"/>
                  <a:gd name="T21" fmla="*/ 12 h 129"/>
                  <a:gd name="T22" fmla="*/ 40 w 161"/>
                  <a:gd name="T23" fmla="*/ 14 h 129"/>
                  <a:gd name="T24" fmla="*/ 29 w 161"/>
                  <a:gd name="T25" fmla="*/ 17 h 129"/>
                  <a:gd name="T26" fmla="*/ 21 w 161"/>
                  <a:gd name="T27" fmla="*/ 21 h 129"/>
                  <a:gd name="T28" fmla="*/ 13 w 161"/>
                  <a:gd name="T29" fmla="*/ 25 h 129"/>
                  <a:gd name="T30" fmla="*/ 2 w 161"/>
                  <a:gd name="T31" fmla="*/ 30 h 129"/>
                  <a:gd name="T32" fmla="*/ 3 w 161"/>
                  <a:gd name="T33" fmla="*/ 23 h 129"/>
                  <a:gd name="T34" fmla="*/ 16 w 161"/>
                  <a:gd name="T35" fmla="*/ 11 h 129"/>
                  <a:gd name="T36" fmla="*/ 32 w 161"/>
                  <a:gd name="T37" fmla="*/ 4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6 h 129"/>
                  <a:gd name="T44" fmla="*/ 15 w 161"/>
                  <a:gd name="T45" fmla="*/ 16 h 129"/>
                  <a:gd name="T46" fmla="*/ 20 w 161"/>
                  <a:gd name="T47" fmla="*/ 17 h 129"/>
                  <a:gd name="T48" fmla="*/ 26 w 161"/>
                  <a:gd name="T49" fmla="*/ 16 h 129"/>
                  <a:gd name="T50" fmla="*/ 38 w 161"/>
                  <a:gd name="T51" fmla="*/ 13 h 129"/>
                  <a:gd name="T52" fmla="*/ 49 w 161"/>
                  <a:gd name="T53" fmla="*/ 12 h 129"/>
                  <a:gd name="T54" fmla="*/ 59 w 161"/>
                  <a:gd name="T55" fmla="*/ 11 h 129"/>
                  <a:gd name="T56" fmla="*/ 67 w 161"/>
                  <a:gd name="T57" fmla="*/ 9 h 129"/>
                  <a:gd name="T58" fmla="*/ 74 w 161"/>
                  <a:gd name="T59" fmla="*/ 5 h 129"/>
                  <a:gd name="T60" fmla="*/ 78 w 161"/>
                  <a:gd name="T61" fmla="*/ 4 h 129"/>
                  <a:gd name="T62" fmla="*/ 88 w 161"/>
                  <a:gd name="T63" fmla="*/ 2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7 h 129"/>
                  <a:gd name="T72" fmla="*/ 157 w 161"/>
                  <a:gd name="T73" fmla="*/ 16 h 129"/>
                  <a:gd name="T74" fmla="*/ 154 w 161"/>
                  <a:gd name="T75" fmla="*/ 25 h 129"/>
                  <a:gd name="T76" fmla="*/ 148 w 161"/>
                  <a:gd name="T77" fmla="*/ 32 h 129"/>
                  <a:gd name="T78" fmla="*/ 154 w 161"/>
                  <a:gd name="T79" fmla="*/ 40 h 129"/>
                  <a:gd name="T80" fmla="*/ 160 w 161"/>
                  <a:gd name="T81" fmla="*/ 45 h 129"/>
                  <a:gd name="T82" fmla="*/ 161 w 161"/>
                  <a:gd name="T83" fmla="*/ 52 h 129"/>
                  <a:gd name="T84" fmla="*/ 159 w 161"/>
                  <a:gd name="T85" fmla="*/ 56 h 129"/>
                  <a:gd name="T86" fmla="*/ 157 w 161"/>
                  <a:gd name="T87" fmla="*/ 54 h 129"/>
                  <a:gd name="T88" fmla="*/ 156 w 161"/>
                  <a:gd name="T89" fmla="*/ 43 h 129"/>
                  <a:gd name="T90" fmla="*/ 142 w 161"/>
                  <a:gd name="T91" fmla="*/ 36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3" name="Freeform 18"/>
              <p:cNvSpPr>
                <a:spLocks noChangeArrowheads="1"/>
              </p:cNvSpPr>
              <p:nvPr/>
            </p:nvSpPr>
            <p:spPr bwMode="auto">
              <a:xfrm>
                <a:off x="99" y="1091"/>
                <a:ext cx="186" cy="118"/>
              </a:xfrm>
              <a:custGeom>
                <a:avLst/>
                <a:gdLst>
                  <a:gd name="T0" fmla="*/ 102 w 186"/>
                  <a:gd name="T1" fmla="*/ 67 h 156"/>
                  <a:gd name="T2" fmla="*/ 90 w 186"/>
                  <a:gd name="T3" fmla="*/ 64 h 156"/>
                  <a:gd name="T4" fmla="*/ 87 w 186"/>
                  <a:gd name="T5" fmla="*/ 54 h 156"/>
                  <a:gd name="T6" fmla="*/ 79 w 186"/>
                  <a:gd name="T7" fmla="*/ 52 h 156"/>
                  <a:gd name="T8" fmla="*/ 66 w 186"/>
                  <a:gd name="T9" fmla="*/ 51 h 156"/>
                  <a:gd name="T10" fmla="*/ 51 w 186"/>
                  <a:gd name="T11" fmla="*/ 53 h 156"/>
                  <a:gd name="T12" fmla="*/ 36 w 186"/>
                  <a:gd name="T13" fmla="*/ 53 h 156"/>
                  <a:gd name="T14" fmla="*/ 24 w 186"/>
                  <a:gd name="T15" fmla="*/ 51 h 156"/>
                  <a:gd name="T16" fmla="*/ 15 w 186"/>
                  <a:gd name="T17" fmla="*/ 48 h 156"/>
                  <a:gd name="T18" fmla="*/ 12 w 186"/>
                  <a:gd name="T19" fmla="*/ 43 h 156"/>
                  <a:gd name="T20" fmla="*/ 13 w 186"/>
                  <a:gd name="T21" fmla="*/ 38 h 156"/>
                  <a:gd name="T22" fmla="*/ 11 w 186"/>
                  <a:gd name="T23" fmla="*/ 33 h 156"/>
                  <a:gd name="T24" fmla="*/ 4 w 186"/>
                  <a:gd name="T25" fmla="*/ 30 h 156"/>
                  <a:gd name="T26" fmla="*/ 0 w 186"/>
                  <a:gd name="T27" fmla="*/ 26 h 156"/>
                  <a:gd name="T28" fmla="*/ 1 w 186"/>
                  <a:gd name="T29" fmla="*/ 22 h 156"/>
                  <a:gd name="T30" fmla="*/ 7 w 186"/>
                  <a:gd name="T31" fmla="*/ 17 h 156"/>
                  <a:gd name="T32" fmla="*/ 12 w 186"/>
                  <a:gd name="T33" fmla="*/ 14 h 156"/>
                  <a:gd name="T34" fmla="*/ 19 w 186"/>
                  <a:gd name="T35" fmla="*/ 11 h 156"/>
                  <a:gd name="T36" fmla="*/ 29 w 186"/>
                  <a:gd name="T37" fmla="*/ 6 h 156"/>
                  <a:gd name="T38" fmla="*/ 41 w 186"/>
                  <a:gd name="T39" fmla="*/ 5 h 156"/>
                  <a:gd name="T40" fmla="*/ 53 w 186"/>
                  <a:gd name="T41" fmla="*/ 4 h 156"/>
                  <a:gd name="T42" fmla="*/ 71 w 186"/>
                  <a:gd name="T43" fmla="*/ 5 h 156"/>
                  <a:gd name="T44" fmla="*/ 91 w 186"/>
                  <a:gd name="T45" fmla="*/ 6 h 156"/>
                  <a:gd name="T46" fmla="*/ 106 w 186"/>
                  <a:gd name="T47" fmla="*/ 6 h 156"/>
                  <a:gd name="T48" fmla="*/ 116 w 186"/>
                  <a:gd name="T49" fmla="*/ 5 h 156"/>
                  <a:gd name="T50" fmla="*/ 127 w 186"/>
                  <a:gd name="T51" fmla="*/ 4 h 156"/>
                  <a:gd name="T52" fmla="*/ 141 w 186"/>
                  <a:gd name="T53" fmla="*/ 4 h 156"/>
                  <a:gd name="T54" fmla="*/ 151 w 186"/>
                  <a:gd name="T55" fmla="*/ 4 h 156"/>
                  <a:gd name="T56" fmla="*/ 163 w 186"/>
                  <a:gd name="T57" fmla="*/ 4 h 156"/>
                  <a:gd name="T58" fmla="*/ 180 w 186"/>
                  <a:gd name="T59" fmla="*/ 3 h 156"/>
                  <a:gd name="T60" fmla="*/ 186 w 186"/>
                  <a:gd name="T61" fmla="*/ 0 h 156"/>
                  <a:gd name="T62" fmla="*/ 184 w 186"/>
                  <a:gd name="T63" fmla="*/ 5 h 156"/>
                  <a:gd name="T64" fmla="*/ 173 w 186"/>
                  <a:gd name="T65" fmla="*/ 6 h 156"/>
                  <a:gd name="T66" fmla="*/ 164 w 186"/>
                  <a:gd name="T67" fmla="*/ 6 h 156"/>
                  <a:gd name="T68" fmla="*/ 156 w 186"/>
                  <a:gd name="T69" fmla="*/ 6 h 156"/>
                  <a:gd name="T70" fmla="*/ 147 w 186"/>
                  <a:gd name="T71" fmla="*/ 6 h 156"/>
                  <a:gd name="T72" fmla="*/ 140 w 186"/>
                  <a:gd name="T73" fmla="*/ 8 h 156"/>
                  <a:gd name="T74" fmla="*/ 130 w 186"/>
                  <a:gd name="T75" fmla="*/ 8 h 156"/>
                  <a:gd name="T76" fmla="*/ 118 w 186"/>
                  <a:gd name="T77" fmla="*/ 9 h 156"/>
                  <a:gd name="T78" fmla="*/ 107 w 186"/>
                  <a:gd name="T79" fmla="*/ 10 h 156"/>
                  <a:gd name="T80" fmla="*/ 98 w 186"/>
                  <a:gd name="T81" fmla="*/ 10 h 156"/>
                  <a:gd name="T82" fmla="*/ 84 w 186"/>
                  <a:gd name="T83" fmla="*/ 8 h 156"/>
                  <a:gd name="T84" fmla="*/ 68 w 186"/>
                  <a:gd name="T85" fmla="*/ 8 h 156"/>
                  <a:gd name="T86" fmla="*/ 54 w 186"/>
                  <a:gd name="T87" fmla="*/ 8 h 156"/>
                  <a:gd name="T88" fmla="*/ 42 w 186"/>
                  <a:gd name="T89" fmla="*/ 8 h 156"/>
                  <a:gd name="T90" fmla="*/ 27 w 186"/>
                  <a:gd name="T91" fmla="*/ 14 h 156"/>
                  <a:gd name="T92" fmla="*/ 15 w 186"/>
                  <a:gd name="T93" fmla="*/ 17 h 156"/>
                  <a:gd name="T94" fmla="*/ 9 w 186"/>
                  <a:gd name="T95" fmla="*/ 24 h 156"/>
                  <a:gd name="T96" fmla="*/ 23 w 186"/>
                  <a:gd name="T97" fmla="*/ 32 h 156"/>
                  <a:gd name="T98" fmla="*/ 24 w 186"/>
                  <a:gd name="T99" fmla="*/ 39 h 156"/>
                  <a:gd name="T100" fmla="*/ 23 w 186"/>
                  <a:gd name="T101" fmla="*/ 44 h 156"/>
                  <a:gd name="T102" fmla="*/ 32 w 186"/>
                  <a:gd name="T103" fmla="*/ 48 h 156"/>
                  <a:gd name="T104" fmla="*/ 46 w 186"/>
                  <a:gd name="T105" fmla="*/ 48 h 156"/>
                  <a:gd name="T106" fmla="*/ 58 w 186"/>
                  <a:gd name="T107" fmla="*/ 47 h 156"/>
                  <a:gd name="T108" fmla="*/ 71 w 186"/>
                  <a:gd name="T109" fmla="*/ 46 h 156"/>
                  <a:gd name="T110" fmla="*/ 82 w 186"/>
                  <a:gd name="T111" fmla="*/ 48 h 156"/>
                  <a:gd name="T112" fmla="*/ 90 w 186"/>
                  <a:gd name="T113" fmla="*/ 51 h 156"/>
                  <a:gd name="T114" fmla="*/ 93 w 186"/>
                  <a:gd name="T115" fmla="*/ 55 h 156"/>
                  <a:gd name="T116" fmla="*/ 93 w 186"/>
                  <a:gd name="T117" fmla="*/ 61 h 156"/>
                  <a:gd name="T118" fmla="*/ 97 w 186"/>
                  <a:gd name="T119" fmla="*/ 64 h 156"/>
                  <a:gd name="T120" fmla="*/ 105 w 186"/>
                  <a:gd name="T121" fmla="*/ 66 h 156"/>
                  <a:gd name="T122" fmla="*/ 105 w 186"/>
                  <a:gd name="T123" fmla="*/ 67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4" name="Freeform 19"/>
              <p:cNvSpPr>
                <a:spLocks noChangeArrowheads="1"/>
              </p:cNvSpPr>
              <p:nvPr/>
            </p:nvSpPr>
            <p:spPr bwMode="auto">
              <a:xfrm>
                <a:off x="0" y="1004"/>
                <a:ext cx="104" cy="119"/>
              </a:xfrm>
              <a:custGeom>
                <a:avLst/>
                <a:gdLst>
                  <a:gd name="T0" fmla="*/ 30 w 104"/>
                  <a:gd name="T1" fmla="*/ 3 h 159"/>
                  <a:gd name="T2" fmla="*/ 33 w 104"/>
                  <a:gd name="T3" fmla="*/ 8 h 159"/>
                  <a:gd name="T4" fmla="*/ 27 w 104"/>
                  <a:gd name="T5" fmla="*/ 14 h 159"/>
                  <a:gd name="T6" fmla="*/ 18 w 104"/>
                  <a:gd name="T7" fmla="*/ 19 h 159"/>
                  <a:gd name="T8" fmla="*/ 13 w 104"/>
                  <a:gd name="T9" fmla="*/ 23 h 159"/>
                  <a:gd name="T10" fmla="*/ 17 w 104"/>
                  <a:gd name="T11" fmla="*/ 26 h 159"/>
                  <a:gd name="T12" fmla="*/ 25 w 104"/>
                  <a:gd name="T13" fmla="*/ 28 h 159"/>
                  <a:gd name="T14" fmla="*/ 33 w 104"/>
                  <a:gd name="T15" fmla="*/ 32 h 159"/>
                  <a:gd name="T16" fmla="*/ 30 w 104"/>
                  <a:gd name="T17" fmla="*/ 37 h 159"/>
                  <a:gd name="T18" fmla="*/ 24 w 104"/>
                  <a:gd name="T19" fmla="*/ 43 h 159"/>
                  <a:gd name="T20" fmla="*/ 27 w 104"/>
                  <a:gd name="T21" fmla="*/ 51 h 159"/>
                  <a:gd name="T22" fmla="*/ 43 w 104"/>
                  <a:gd name="T23" fmla="*/ 59 h 159"/>
                  <a:gd name="T24" fmla="*/ 58 w 104"/>
                  <a:gd name="T25" fmla="*/ 59 h 159"/>
                  <a:gd name="T26" fmla="*/ 69 w 104"/>
                  <a:gd name="T27" fmla="*/ 59 h 159"/>
                  <a:gd name="T28" fmla="*/ 81 w 104"/>
                  <a:gd name="T29" fmla="*/ 58 h 159"/>
                  <a:gd name="T30" fmla="*/ 89 w 104"/>
                  <a:gd name="T31" fmla="*/ 58 h 159"/>
                  <a:gd name="T32" fmla="*/ 98 w 104"/>
                  <a:gd name="T33" fmla="*/ 59 h 159"/>
                  <a:gd name="T34" fmla="*/ 104 w 104"/>
                  <a:gd name="T35" fmla="*/ 63 h 159"/>
                  <a:gd name="T36" fmla="*/ 101 w 104"/>
                  <a:gd name="T37" fmla="*/ 64 h 159"/>
                  <a:gd name="T38" fmla="*/ 92 w 104"/>
                  <a:gd name="T39" fmla="*/ 63 h 159"/>
                  <a:gd name="T40" fmla="*/ 78 w 104"/>
                  <a:gd name="T41" fmla="*/ 64 h 159"/>
                  <a:gd name="T42" fmla="*/ 63 w 104"/>
                  <a:gd name="T43" fmla="*/ 66 h 159"/>
                  <a:gd name="T44" fmla="*/ 45 w 104"/>
                  <a:gd name="T45" fmla="*/ 66 h 159"/>
                  <a:gd name="T46" fmla="*/ 27 w 104"/>
                  <a:gd name="T47" fmla="*/ 61 h 159"/>
                  <a:gd name="T48" fmla="*/ 18 w 104"/>
                  <a:gd name="T49" fmla="*/ 55 h 159"/>
                  <a:gd name="T50" fmla="*/ 14 w 104"/>
                  <a:gd name="T51" fmla="*/ 46 h 159"/>
                  <a:gd name="T52" fmla="*/ 17 w 104"/>
                  <a:gd name="T53" fmla="*/ 39 h 159"/>
                  <a:gd name="T54" fmla="*/ 9 w 104"/>
                  <a:gd name="T55" fmla="*/ 32 h 159"/>
                  <a:gd name="T56" fmla="*/ 0 w 104"/>
                  <a:gd name="T57" fmla="*/ 25 h 159"/>
                  <a:gd name="T58" fmla="*/ 8 w 104"/>
                  <a:gd name="T59" fmla="*/ 19 h 159"/>
                  <a:gd name="T60" fmla="*/ 17 w 104"/>
                  <a:gd name="T61" fmla="*/ 15 h 159"/>
                  <a:gd name="T62" fmla="*/ 23 w 104"/>
                  <a:gd name="T63" fmla="*/ 11 h 159"/>
                  <a:gd name="T64" fmla="*/ 19 w 104"/>
                  <a:gd name="T65" fmla="*/ 7 h 159"/>
                  <a:gd name="T66" fmla="*/ 11 w 104"/>
                  <a:gd name="T67" fmla="*/ 2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5" name="Freeform 20"/>
              <p:cNvSpPr>
                <a:spLocks noChangeArrowheads="1"/>
              </p:cNvSpPr>
              <p:nvPr/>
            </p:nvSpPr>
            <p:spPr bwMode="auto">
              <a:xfrm>
                <a:off x="3" y="882"/>
                <a:ext cx="416" cy="132"/>
              </a:xfrm>
              <a:custGeom>
                <a:avLst/>
                <a:gdLst>
                  <a:gd name="T0" fmla="*/ 191 w 416"/>
                  <a:gd name="T1" fmla="*/ 76 h 174"/>
                  <a:gd name="T2" fmla="*/ 188 w 416"/>
                  <a:gd name="T3" fmla="*/ 71 h 174"/>
                  <a:gd name="T4" fmla="*/ 184 w 416"/>
                  <a:gd name="T5" fmla="*/ 62 h 174"/>
                  <a:gd name="T6" fmla="*/ 171 w 416"/>
                  <a:gd name="T7" fmla="*/ 50 h 174"/>
                  <a:gd name="T8" fmla="*/ 151 w 416"/>
                  <a:gd name="T9" fmla="*/ 39 h 174"/>
                  <a:gd name="T10" fmla="*/ 125 w 416"/>
                  <a:gd name="T11" fmla="*/ 30 h 174"/>
                  <a:gd name="T12" fmla="*/ 92 w 416"/>
                  <a:gd name="T13" fmla="*/ 34 h 174"/>
                  <a:gd name="T14" fmla="*/ 76 w 416"/>
                  <a:gd name="T15" fmla="*/ 49 h 174"/>
                  <a:gd name="T16" fmla="*/ 56 w 416"/>
                  <a:gd name="T17" fmla="*/ 52 h 174"/>
                  <a:gd name="T18" fmla="*/ 47 w 416"/>
                  <a:gd name="T19" fmla="*/ 47 h 174"/>
                  <a:gd name="T20" fmla="*/ 32 w 416"/>
                  <a:gd name="T21" fmla="*/ 57 h 174"/>
                  <a:gd name="T22" fmla="*/ 11 w 416"/>
                  <a:gd name="T23" fmla="*/ 63 h 174"/>
                  <a:gd name="T24" fmla="*/ 20 w 416"/>
                  <a:gd name="T25" fmla="*/ 68 h 174"/>
                  <a:gd name="T26" fmla="*/ 2 w 416"/>
                  <a:gd name="T27" fmla="*/ 67 h 174"/>
                  <a:gd name="T28" fmla="*/ 9 w 416"/>
                  <a:gd name="T29" fmla="*/ 52 h 174"/>
                  <a:gd name="T30" fmla="*/ 29 w 416"/>
                  <a:gd name="T31" fmla="*/ 52 h 174"/>
                  <a:gd name="T32" fmla="*/ 48 w 416"/>
                  <a:gd name="T33" fmla="*/ 41 h 174"/>
                  <a:gd name="T34" fmla="*/ 60 w 416"/>
                  <a:gd name="T35" fmla="*/ 47 h 174"/>
                  <a:gd name="T36" fmla="*/ 74 w 416"/>
                  <a:gd name="T37" fmla="*/ 41 h 174"/>
                  <a:gd name="T38" fmla="*/ 95 w 416"/>
                  <a:gd name="T39" fmla="*/ 27 h 174"/>
                  <a:gd name="T40" fmla="*/ 125 w 416"/>
                  <a:gd name="T41" fmla="*/ 24 h 174"/>
                  <a:gd name="T42" fmla="*/ 148 w 416"/>
                  <a:gd name="T43" fmla="*/ 34 h 174"/>
                  <a:gd name="T44" fmla="*/ 163 w 416"/>
                  <a:gd name="T45" fmla="*/ 39 h 174"/>
                  <a:gd name="T46" fmla="*/ 181 w 416"/>
                  <a:gd name="T47" fmla="*/ 54 h 174"/>
                  <a:gd name="T48" fmla="*/ 189 w 416"/>
                  <a:gd name="T49" fmla="*/ 37 h 174"/>
                  <a:gd name="T50" fmla="*/ 208 w 416"/>
                  <a:gd name="T51" fmla="*/ 17 h 174"/>
                  <a:gd name="T52" fmla="*/ 238 w 416"/>
                  <a:gd name="T53" fmla="*/ 10 h 174"/>
                  <a:gd name="T54" fmla="*/ 254 w 416"/>
                  <a:gd name="T55" fmla="*/ 11 h 174"/>
                  <a:gd name="T56" fmla="*/ 278 w 416"/>
                  <a:gd name="T57" fmla="*/ 4 h 174"/>
                  <a:gd name="T58" fmla="*/ 308 w 416"/>
                  <a:gd name="T59" fmla="*/ 1 h 174"/>
                  <a:gd name="T60" fmla="*/ 324 w 416"/>
                  <a:gd name="T61" fmla="*/ 6 h 174"/>
                  <a:gd name="T62" fmla="*/ 329 w 416"/>
                  <a:gd name="T63" fmla="*/ 16 h 174"/>
                  <a:gd name="T64" fmla="*/ 351 w 416"/>
                  <a:gd name="T65" fmla="*/ 18 h 174"/>
                  <a:gd name="T66" fmla="*/ 373 w 416"/>
                  <a:gd name="T67" fmla="*/ 12 h 174"/>
                  <a:gd name="T68" fmla="*/ 399 w 416"/>
                  <a:gd name="T69" fmla="*/ 15 h 174"/>
                  <a:gd name="T70" fmla="*/ 397 w 416"/>
                  <a:gd name="T71" fmla="*/ 28 h 174"/>
                  <a:gd name="T72" fmla="*/ 403 w 416"/>
                  <a:gd name="T73" fmla="*/ 38 h 174"/>
                  <a:gd name="T74" fmla="*/ 400 w 416"/>
                  <a:gd name="T75" fmla="*/ 53 h 174"/>
                  <a:gd name="T76" fmla="*/ 416 w 416"/>
                  <a:gd name="T77" fmla="*/ 67 h 174"/>
                  <a:gd name="T78" fmla="*/ 405 w 416"/>
                  <a:gd name="T79" fmla="*/ 70 h 174"/>
                  <a:gd name="T80" fmla="*/ 409 w 416"/>
                  <a:gd name="T81" fmla="*/ 64 h 174"/>
                  <a:gd name="T82" fmla="*/ 389 w 416"/>
                  <a:gd name="T83" fmla="*/ 49 h 174"/>
                  <a:gd name="T84" fmla="*/ 393 w 416"/>
                  <a:gd name="T85" fmla="*/ 41 h 174"/>
                  <a:gd name="T86" fmla="*/ 390 w 416"/>
                  <a:gd name="T87" fmla="*/ 33 h 174"/>
                  <a:gd name="T88" fmla="*/ 395 w 416"/>
                  <a:gd name="T89" fmla="*/ 23 h 174"/>
                  <a:gd name="T90" fmla="*/ 386 w 416"/>
                  <a:gd name="T91" fmla="*/ 13 h 174"/>
                  <a:gd name="T92" fmla="*/ 374 w 416"/>
                  <a:gd name="T93" fmla="*/ 20 h 174"/>
                  <a:gd name="T94" fmla="*/ 360 w 416"/>
                  <a:gd name="T95" fmla="*/ 19 h 174"/>
                  <a:gd name="T96" fmla="*/ 341 w 416"/>
                  <a:gd name="T97" fmla="*/ 25 h 174"/>
                  <a:gd name="T98" fmla="*/ 320 w 416"/>
                  <a:gd name="T99" fmla="*/ 13 h 174"/>
                  <a:gd name="T100" fmla="*/ 294 w 416"/>
                  <a:gd name="T101" fmla="*/ 6 h 174"/>
                  <a:gd name="T102" fmla="*/ 272 w 416"/>
                  <a:gd name="T103" fmla="*/ 13 h 174"/>
                  <a:gd name="T104" fmla="*/ 250 w 416"/>
                  <a:gd name="T105" fmla="*/ 17 h 174"/>
                  <a:gd name="T106" fmla="*/ 228 w 416"/>
                  <a:gd name="T107" fmla="*/ 17 h 174"/>
                  <a:gd name="T108" fmla="*/ 216 w 416"/>
                  <a:gd name="T109" fmla="*/ 20 h 174"/>
                  <a:gd name="T110" fmla="*/ 193 w 416"/>
                  <a:gd name="T111" fmla="*/ 55 h 174"/>
                  <a:gd name="T112" fmla="*/ 194 w 416"/>
                  <a:gd name="T113" fmla="*/ 70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6" name="Freeform 21"/>
              <p:cNvSpPr>
                <a:spLocks noChangeArrowheads="1"/>
              </p:cNvSpPr>
              <p:nvPr/>
            </p:nvSpPr>
            <p:spPr bwMode="auto">
              <a:xfrm>
                <a:off x="408" y="1004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2 h 2"/>
                  <a:gd name="T4" fmla="*/ 2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7" name="Freeform 22"/>
              <p:cNvSpPr>
                <a:spLocks noChangeArrowheads="1"/>
              </p:cNvSpPr>
              <p:nvPr/>
            </p:nvSpPr>
            <p:spPr bwMode="auto">
              <a:xfrm>
                <a:off x="298" y="1072"/>
                <a:ext cx="121" cy="127"/>
              </a:xfrm>
              <a:custGeom>
                <a:avLst/>
                <a:gdLst>
                  <a:gd name="T0" fmla="*/ 86 w 121"/>
                  <a:gd name="T1" fmla="*/ 32 h 170"/>
                  <a:gd name="T2" fmla="*/ 96 w 121"/>
                  <a:gd name="T3" fmla="*/ 25 h 170"/>
                  <a:gd name="T4" fmla="*/ 113 w 121"/>
                  <a:gd name="T5" fmla="*/ 19 h 170"/>
                  <a:gd name="T6" fmla="*/ 117 w 121"/>
                  <a:gd name="T7" fmla="*/ 11 h 170"/>
                  <a:gd name="T8" fmla="*/ 115 w 121"/>
                  <a:gd name="T9" fmla="*/ 5 h 170"/>
                  <a:gd name="T10" fmla="*/ 107 w 121"/>
                  <a:gd name="T11" fmla="*/ 2 h 170"/>
                  <a:gd name="T12" fmla="*/ 96 w 121"/>
                  <a:gd name="T13" fmla="*/ 2 h 170"/>
                  <a:gd name="T14" fmla="*/ 82 w 121"/>
                  <a:gd name="T15" fmla="*/ 4 h 170"/>
                  <a:gd name="T16" fmla="*/ 69 w 121"/>
                  <a:gd name="T17" fmla="*/ 10 h 170"/>
                  <a:gd name="T18" fmla="*/ 56 w 121"/>
                  <a:gd name="T19" fmla="*/ 12 h 170"/>
                  <a:gd name="T20" fmla="*/ 46 w 121"/>
                  <a:gd name="T21" fmla="*/ 12 h 170"/>
                  <a:gd name="T22" fmla="*/ 38 w 121"/>
                  <a:gd name="T23" fmla="*/ 12 h 170"/>
                  <a:gd name="T24" fmla="*/ 30 w 121"/>
                  <a:gd name="T25" fmla="*/ 11 h 170"/>
                  <a:gd name="T26" fmla="*/ 14 w 121"/>
                  <a:gd name="T27" fmla="*/ 14 h 170"/>
                  <a:gd name="T28" fmla="*/ 5 w 121"/>
                  <a:gd name="T29" fmla="*/ 16 h 170"/>
                  <a:gd name="T30" fmla="*/ 0 w 121"/>
                  <a:gd name="T31" fmla="*/ 15 h 170"/>
                  <a:gd name="T32" fmla="*/ 4 w 121"/>
                  <a:gd name="T33" fmla="*/ 12 h 170"/>
                  <a:gd name="T34" fmla="*/ 13 w 121"/>
                  <a:gd name="T35" fmla="*/ 10 h 170"/>
                  <a:gd name="T36" fmla="*/ 23 w 121"/>
                  <a:gd name="T37" fmla="*/ 10 h 170"/>
                  <a:gd name="T38" fmla="*/ 33 w 121"/>
                  <a:gd name="T39" fmla="*/ 9 h 170"/>
                  <a:gd name="T40" fmla="*/ 39 w 121"/>
                  <a:gd name="T41" fmla="*/ 10 h 170"/>
                  <a:gd name="T42" fmla="*/ 44 w 121"/>
                  <a:gd name="T43" fmla="*/ 10 h 170"/>
                  <a:gd name="T44" fmla="*/ 53 w 121"/>
                  <a:gd name="T45" fmla="*/ 10 h 170"/>
                  <a:gd name="T46" fmla="*/ 67 w 121"/>
                  <a:gd name="T47" fmla="*/ 6 h 170"/>
                  <a:gd name="T48" fmla="*/ 88 w 121"/>
                  <a:gd name="T49" fmla="*/ 1 h 170"/>
                  <a:gd name="T50" fmla="*/ 103 w 121"/>
                  <a:gd name="T51" fmla="*/ 0 h 170"/>
                  <a:gd name="T52" fmla="*/ 113 w 121"/>
                  <a:gd name="T53" fmla="*/ 2 h 170"/>
                  <a:gd name="T54" fmla="*/ 118 w 121"/>
                  <a:gd name="T55" fmla="*/ 6 h 170"/>
                  <a:gd name="T56" fmla="*/ 121 w 121"/>
                  <a:gd name="T57" fmla="*/ 12 h 170"/>
                  <a:gd name="T58" fmla="*/ 114 w 121"/>
                  <a:gd name="T59" fmla="*/ 21 h 170"/>
                  <a:gd name="T60" fmla="*/ 103 w 121"/>
                  <a:gd name="T61" fmla="*/ 25 h 170"/>
                  <a:gd name="T62" fmla="*/ 89 w 121"/>
                  <a:gd name="T63" fmla="*/ 32 h 170"/>
                  <a:gd name="T64" fmla="*/ 88 w 121"/>
                  <a:gd name="T65" fmla="*/ 40 h 170"/>
                  <a:gd name="T66" fmla="*/ 86 w 121"/>
                  <a:gd name="T67" fmla="*/ 52 h 170"/>
                  <a:gd name="T68" fmla="*/ 78 w 121"/>
                  <a:gd name="T69" fmla="*/ 58 h 170"/>
                  <a:gd name="T70" fmla="*/ 68 w 121"/>
                  <a:gd name="T71" fmla="*/ 64 h 170"/>
                  <a:gd name="T72" fmla="*/ 59 w 121"/>
                  <a:gd name="T73" fmla="*/ 67 h 170"/>
                  <a:gd name="T74" fmla="*/ 50 w 121"/>
                  <a:gd name="T75" fmla="*/ 69 h 170"/>
                  <a:gd name="T76" fmla="*/ 42 w 121"/>
                  <a:gd name="T77" fmla="*/ 69 h 170"/>
                  <a:gd name="T78" fmla="*/ 35 w 121"/>
                  <a:gd name="T79" fmla="*/ 65 h 170"/>
                  <a:gd name="T80" fmla="*/ 26 w 121"/>
                  <a:gd name="T81" fmla="*/ 66 h 170"/>
                  <a:gd name="T82" fmla="*/ 22 w 121"/>
                  <a:gd name="T83" fmla="*/ 69 h 170"/>
                  <a:gd name="T84" fmla="*/ 18 w 121"/>
                  <a:gd name="T85" fmla="*/ 70 h 170"/>
                  <a:gd name="T86" fmla="*/ 18 w 121"/>
                  <a:gd name="T87" fmla="*/ 67 h 170"/>
                  <a:gd name="T88" fmla="*/ 24 w 121"/>
                  <a:gd name="T89" fmla="*/ 65 h 170"/>
                  <a:gd name="T90" fmla="*/ 27 w 121"/>
                  <a:gd name="T91" fmla="*/ 61 h 170"/>
                  <a:gd name="T92" fmla="*/ 34 w 121"/>
                  <a:gd name="T93" fmla="*/ 61 h 170"/>
                  <a:gd name="T94" fmla="*/ 43 w 121"/>
                  <a:gd name="T95" fmla="*/ 66 h 170"/>
                  <a:gd name="T96" fmla="*/ 54 w 121"/>
                  <a:gd name="T97" fmla="*/ 65 h 170"/>
                  <a:gd name="T98" fmla="*/ 68 w 121"/>
                  <a:gd name="T99" fmla="*/ 58 h 170"/>
                  <a:gd name="T100" fmla="*/ 79 w 121"/>
                  <a:gd name="T101" fmla="*/ 49 h 170"/>
                  <a:gd name="T102" fmla="*/ 85 w 121"/>
                  <a:gd name="T103" fmla="*/ 37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8" name="Freeform 23"/>
              <p:cNvSpPr>
                <a:spLocks noChangeArrowheads="1"/>
              </p:cNvSpPr>
              <p:nvPr/>
            </p:nvSpPr>
            <p:spPr bwMode="auto">
              <a:xfrm>
                <a:off x="180" y="1058"/>
                <a:ext cx="41" cy="44"/>
              </a:xfrm>
              <a:custGeom>
                <a:avLst/>
                <a:gdLst>
                  <a:gd name="T0" fmla="*/ 41 w 41"/>
                  <a:gd name="T1" fmla="*/ 25 h 57"/>
                  <a:gd name="T2" fmla="*/ 41 w 41"/>
                  <a:gd name="T3" fmla="*/ 22 h 57"/>
                  <a:gd name="T4" fmla="*/ 40 w 41"/>
                  <a:gd name="T5" fmla="*/ 17 h 57"/>
                  <a:gd name="T6" fmla="*/ 37 w 41"/>
                  <a:gd name="T7" fmla="*/ 12 h 57"/>
                  <a:gd name="T8" fmla="*/ 34 w 41"/>
                  <a:gd name="T9" fmla="*/ 9 h 57"/>
                  <a:gd name="T10" fmla="*/ 35 w 41"/>
                  <a:gd name="T11" fmla="*/ 9 h 57"/>
                  <a:gd name="T12" fmla="*/ 36 w 41"/>
                  <a:gd name="T13" fmla="*/ 7 h 57"/>
                  <a:gd name="T14" fmla="*/ 37 w 41"/>
                  <a:gd name="T15" fmla="*/ 5 h 57"/>
                  <a:gd name="T16" fmla="*/ 37 w 41"/>
                  <a:gd name="T17" fmla="*/ 3 h 57"/>
                  <a:gd name="T18" fmla="*/ 36 w 41"/>
                  <a:gd name="T19" fmla="*/ 2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2 h 57"/>
                  <a:gd name="T30" fmla="*/ 28 w 41"/>
                  <a:gd name="T31" fmla="*/ 2 h 57"/>
                  <a:gd name="T32" fmla="*/ 30 w 41"/>
                  <a:gd name="T33" fmla="*/ 3 h 57"/>
                  <a:gd name="T34" fmla="*/ 31 w 41"/>
                  <a:gd name="T35" fmla="*/ 3 h 57"/>
                  <a:gd name="T36" fmla="*/ 33 w 41"/>
                  <a:gd name="T37" fmla="*/ 5 h 57"/>
                  <a:gd name="T38" fmla="*/ 31 w 41"/>
                  <a:gd name="T39" fmla="*/ 7 h 57"/>
                  <a:gd name="T40" fmla="*/ 26 w 41"/>
                  <a:gd name="T41" fmla="*/ 9 h 57"/>
                  <a:gd name="T42" fmla="*/ 19 w 41"/>
                  <a:gd name="T43" fmla="*/ 12 h 57"/>
                  <a:gd name="T44" fmla="*/ 11 w 41"/>
                  <a:gd name="T45" fmla="*/ 13 h 57"/>
                  <a:gd name="T46" fmla="*/ 6 w 41"/>
                  <a:gd name="T47" fmla="*/ 13 h 57"/>
                  <a:gd name="T48" fmla="*/ 3 w 41"/>
                  <a:gd name="T49" fmla="*/ 12 h 57"/>
                  <a:gd name="T50" fmla="*/ 3 w 41"/>
                  <a:gd name="T51" fmla="*/ 8 h 57"/>
                  <a:gd name="T52" fmla="*/ 2 w 41"/>
                  <a:gd name="T53" fmla="*/ 8 h 57"/>
                  <a:gd name="T54" fmla="*/ 1 w 41"/>
                  <a:gd name="T55" fmla="*/ 8 h 57"/>
                  <a:gd name="T56" fmla="*/ 0 w 41"/>
                  <a:gd name="T57" fmla="*/ 9 h 57"/>
                  <a:gd name="T58" fmla="*/ 0 w 41"/>
                  <a:gd name="T59" fmla="*/ 12 h 57"/>
                  <a:gd name="T60" fmla="*/ 2 w 41"/>
                  <a:gd name="T61" fmla="*/ 15 h 57"/>
                  <a:gd name="T62" fmla="*/ 8 w 41"/>
                  <a:gd name="T63" fmla="*/ 17 h 57"/>
                  <a:gd name="T64" fmla="*/ 21 w 41"/>
                  <a:gd name="T65" fmla="*/ 15 h 57"/>
                  <a:gd name="T66" fmla="*/ 23 w 41"/>
                  <a:gd name="T67" fmla="*/ 15 h 57"/>
                  <a:gd name="T68" fmla="*/ 27 w 41"/>
                  <a:gd name="T69" fmla="*/ 14 h 57"/>
                  <a:gd name="T70" fmla="*/ 30 w 41"/>
                  <a:gd name="T71" fmla="*/ 14 h 57"/>
                  <a:gd name="T72" fmla="*/ 33 w 41"/>
                  <a:gd name="T73" fmla="*/ 15 h 57"/>
                  <a:gd name="T74" fmla="*/ 34 w 41"/>
                  <a:gd name="T75" fmla="*/ 18 h 57"/>
                  <a:gd name="T76" fmla="*/ 36 w 41"/>
                  <a:gd name="T77" fmla="*/ 21 h 57"/>
                  <a:gd name="T78" fmla="*/ 36 w 41"/>
                  <a:gd name="T79" fmla="*/ 23 h 57"/>
                  <a:gd name="T80" fmla="*/ 36 w 41"/>
                  <a:gd name="T81" fmla="*/ 26 h 57"/>
                  <a:gd name="T82" fmla="*/ 41 w 41"/>
                  <a:gd name="T83" fmla="*/ 25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9" name="Freeform 24"/>
              <p:cNvSpPr>
                <a:spLocks noChangeArrowheads="1"/>
              </p:cNvSpPr>
              <p:nvPr/>
            </p:nvSpPr>
            <p:spPr bwMode="auto">
              <a:xfrm>
                <a:off x="199" y="1015"/>
                <a:ext cx="41" cy="84"/>
              </a:xfrm>
              <a:custGeom>
                <a:avLst/>
                <a:gdLst>
                  <a:gd name="T0" fmla="*/ 33 w 41"/>
                  <a:gd name="T1" fmla="*/ 46 h 113"/>
                  <a:gd name="T2" fmla="*/ 34 w 41"/>
                  <a:gd name="T3" fmla="*/ 45 h 113"/>
                  <a:gd name="T4" fmla="*/ 35 w 41"/>
                  <a:gd name="T5" fmla="*/ 42 h 113"/>
                  <a:gd name="T6" fmla="*/ 35 w 41"/>
                  <a:gd name="T7" fmla="*/ 36 h 113"/>
                  <a:gd name="T8" fmla="*/ 33 w 41"/>
                  <a:gd name="T9" fmla="*/ 29 h 113"/>
                  <a:gd name="T10" fmla="*/ 29 w 41"/>
                  <a:gd name="T11" fmla="*/ 23 h 113"/>
                  <a:gd name="T12" fmla="*/ 25 w 41"/>
                  <a:gd name="T13" fmla="*/ 19 h 113"/>
                  <a:gd name="T14" fmla="*/ 22 w 41"/>
                  <a:gd name="T15" fmla="*/ 16 h 113"/>
                  <a:gd name="T16" fmla="*/ 19 w 41"/>
                  <a:gd name="T17" fmla="*/ 14 h 113"/>
                  <a:gd name="T18" fmla="*/ 18 w 41"/>
                  <a:gd name="T19" fmla="*/ 14 h 113"/>
                  <a:gd name="T20" fmla="*/ 18 w 41"/>
                  <a:gd name="T21" fmla="*/ 12 h 113"/>
                  <a:gd name="T22" fmla="*/ 18 w 41"/>
                  <a:gd name="T23" fmla="*/ 11 h 113"/>
                  <a:gd name="T24" fmla="*/ 20 w 41"/>
                  <a:gd name="T25" fmla="*/ 10 h 113"/>
                  <a:gd name="T26" fmla="*/ 23 w 41"/>
                  <a:gd name="T27" fmla="*/ 10 h 113"/>
                  <a:gd name="T28" fmla="*/ 27 w 41"/>
                  <a:gd name="T29" fmla="*/ 9 h 113"/>
                  <a:gd name="T30" fmla="*/ 30 w 41"/>
                  <a:gd name="T31" fmla="*/ 7 h 113"/>
                  <a:gd name="T32" fmla="*/ 30 w 41"/>
                  <a:gd name="T33" fmla="*/ 6 h 113"/>
                  <a:gd name="T34" fmla="*/ 29 w 41"/>
                  <a:gd name="T35" fmla="*/ 4 h 113"/>
                  <a:gd name="T36" fmla="*/ 25 w 41"/>
                  <a:gd name="T37" fmla="*/ 3 h 113"/>
                  <a:gd name="T38" fmla="*/ 21 w 41"/>
                  <a:gd name="T39" fmla="*/ 2 h 113"/>
                  <a:gd name="T40" fmla="*/ 15 w 41"/>
                  <a:gd name="T41" fmla="*/ 2 h 113"/>
                  <a:gd name="T42" fmla="*/ 8 w 41"/>
                  <a:gd name="T43" fmla="*/ 4 h 113"/>
                  <a:gd name="T44" fmla="*/ 5 w 41"/>
                  <a:gd name="T45" fmla="*/ 6 h 113"/>
                  <a:gd name="T46" fmla="*/ 3 w 41"/>
                  <a:gd name="T47" fmla="*/ 8 h 113"/>
                  <a:gd name="T48" fmla="*/ 4 w 41"/>
                  <a:gd name="T49" fmla="*/ 10 h 113"/>
                  <a:gd name="T50" fmla="*/ 5 w 41"/>
                  <a:gd name="T51" fmla="*/ 10 h 113"/>
                  <a:gd name="T52" fmla="*/ 6 w 41"/>
                  <a:gd name="T53" fmla="*/ 10 h 113"/>
                  <a:gd name="T54" fmla="*/ 7 w 41"/>
                  <a:gd name="T55" fmla="*/ 11 h 113"/>
                  <a:gd name="T56" fmla="*/ 10 w 41"/>
                  <a:gd name="T57" fmla="*/ 12 h 113"/>
                  <a:gd name="T58" fmla="*/ 14 w 41"/>
                  <a:gd name="T59" fmla="*/ 12 h 113"/>
                  <a:gd name="T60" fmla="*/ 14 w 41"/>
                  <a:gd name="T61" fmla="*/ 12 h 113"/>
                  <a:gd name="T62" fmla="*/ 11 w 41"/>
                  <a:gd name="T63" fmla="*/ 13 h 113"/>
                  <a:gd name="T64" fmla="*/ 9 w 41"/>
                  <a:gd name="T65" fmla="*/ 14 h 113"/>
                  <a:gd name="T66" fmla="*/ 7 w 41"/>
                  <a:gd name="T67" fmla="*/ 14 h 113"/>
                  <a:gd name="T68" fmla="*/ 4 w 41"/>
                  <a:gd name="T69" fmla="*/ 13 h 113"/>
                  <a:gd name="T70" fmla="*/ 1 w 41"/>
                  <a:gd name="T71" fmla="*/ 11 h 113"/>
                  <a:gd name="T72" fmla="*/ 0 w 41"/>
                  <a:gd name="T73" fmla="*/ 9 h 113"/>
                  <a:gd name="T74" fmla="*/ 2 w 41"/>
                  <a:gd name="T75" fmla="*/ 5 h 113"/>
                  <a:gd name="T76" fmla="*/ 5 w 41"/>
                  <a:gd name="T77" fmla="*/ 3 h 113"/>
                  <a:gd name="T78" fmla="*/ 9 w 41"/>
                  <a:gd name="T79" fmla="*/ 1 h 113"/>
                  <a:gd name="T80" fmla="*/ 14 w 41"/>
                  <a:gd name="T81" fmla="*/ 1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1 h 113"/>
                  <a:gd name="T88" fmla="*/ 36 w 41"/>
                  <a:gd name="T89" fmla="*/ 3 h 113"/>
                  <a:gd name="T90" fmla="*/ 36 w 41"/>
                  <a:gd name="T91" fmla="*/ 5 h 113"/>
                  <a:gd name="T92" fmla="*/ 34 w 41"/>
                  <a:gd name="T93" fmla="*/ 8 h 113"/>
                  <a:gd name="T94" fmla="*/ 30 w 41"/>
                  <a:gd name="T95" fmla="*/ 10 h 113"/>
                  <a:gd name="T96" fmla="*/ 25 w 41"/>
                  <a:gd name="T97" fmla="*/ 11 h 113"/>
                  <a:gd name="T98" fmla="*/ 22 w 41"/>
                  <a:gd name="T99" fmla="*/ 12 h 113"/>
                  <a:gd name="T100" fmla="*/ 21 w 41"/>
                  <a:gd name="T101" fmla="*/ 12 h 113"/>
                  <a:gd name="T102" fmla="*/ 21 w 41"/>
                  <a:gd name="T103" fmla="*/ 14 h 113"/>
                  <a:gd name="T104" fmla="*/ 22 w 41"/>
                  <a:gd name="T105" fmla="*/ 14 h 113"/>
                  <a:gd name="T106" fmla="*/ 27 w 41"/>
                  <a:gd name="T107" fmla="*/ 16 h 113"/>
                  <a:gd name="T108" fmla="*/ 32 w 41"/>
                  <a:gd name="T109" fmla="*/ 21 h 113"/>
                  <a:gd name="T110" fmla="*/ 37 w 41"/>
                  <a:gd name="T111" fmla="*/ 27 h 113"/>
                  <a:gd name="T112" fmla="*/ 41 w 41"/>
                  <a:gd name="T113" fmla="*/ 33 h 113"/>
                  <a:gd name="T114" fmla="*/ 41 w 41"/>
                  <a:gd name="T115" fmla="*/ 39 h 113"/>
                  <a:gd name="T116" fmla="*/ 41 w 41"/>
                  <a:gd name="T117" fmla="*/ 43 h 113"/>
                  <a:gd name="T118" fmla="*/ 41 w 41"/>
                  <a:gd name="T119" fmla="*/ 46 h 113"/>
                  <a:gd name="T120" fmla="*/ 41 w 41"/>
                  <a:gd name="T121" fmla="*/ 46 h 113"/>
                  <a:gd name="T122" fmla="*/ 33 w 41"/>
                  <a:gd name="T123" fmla="*/ 46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0" name="Freeform 25"/>
              <p:cNvSpPr>
                <a:spLocks noChangeArrowheads="1"/>
              </p:cNvSpPr>
              <p:nvPr/>
            </p:nvSpPr>
            <p:spPr bwMode="auto">
              <a:xfrm>
                <a:off x="239" y="986"/>
                <a:ext cx="23" cy="20"/>
              </a:xfrm>
              <a:custGeom>
                <a:avLst/>
                <a:gdLst>
                  <a:gd name="T0" fmla="*/ 6 w 23"/>
                  <a:gd name="T1" fmla="*/ 1 h 27"/>
                  <a:gd name="T2" fmla="*/ 3 w 23"/>
                  <a:gd name="T3" fmla="*/ 2 h 27"/>
                  <a:gd name="T4" fmla="*/ 1 w 23"/>
                  <a:gd name="T5" fmla="*/ 4 h 27"/>
                  <a:gd name="T6" fmla="*/ 0 w 23"/>
                  <a:gd name="T7" fmla="*/ 5 h 27"/>
                  <a:gd name="T8" fmla="*/ 1 w 23"/>
                  <a:gd name="T9" fmla="*/ 6 h 27"/>
                  <a:gd name="T10" fmla="*/ 4 w 23"/>
                  <a:gd name="T11" fmla="*/ 7 h 27"/>
                  <a:gd name="T12" fmla="*/ 8 w 23"/>
                  <a:gd name="T13" fmla="*/ 6 h 27"/>
                  <a:gd name="T14" fmla="*/ 11 w 23"/>
                  <a:gd name="T15" fmla="*/ 7 h 27"/>
                  <a:gd name="T16" fmla="*/ 13 w 23"/>
                  <a:gd name="T17" fmla="*/ 9 h 27"/>
                  <a:gd name="T18" fmla="*/ 13 w 23"/>
                  <a:gd name="T19" fmla="*/ 11 h 27"/>
                  <a:gd name="T20" fmla="*/ 13 w 23"/>
                  <a:gd name="T21" fmla="*/ 11 h 27"/>
                  <a:gd name="T22" fmla="*/ 15 w 23"/>
                  <a:gd name="T23" fmla="*/ 11 h 27"/>
                  <a:gd name="T24" fmla="*/ 16 w 23"/>
                  <a:gd name="T25" fmla="*/ 10 h 27"/>
                  <a:gd name="T26" fmla="*/ 16 w 23"/>
                  <a:gd name="T27" fmla="*/ 10 h 27"/>
                  <a:gd name="T28" fmla="*/ 16 w 23"/>
                  <a:gd name="T29" fmla="*/ 9 h 27"/>
                  <a:gd name="T30" fmla="*/ 16 w 23"/>
                  <a:gd name="T31" fmla="*/ 7 h 27"/>
                  <a:gd name="T32" fmla="*/ 16 w 23"/>
                  <a:gd name="T33" fmla="*/ 7 h 27"/>
                  <a:gd name="T34" fmla="*/ 17 w 23"/>
                  <a:gd name="T35" fmla="*/ 7 h 27"/>
                  <a:gd name="T36" fmla="*/ 19 w 23"/>
                  <a:gd name="T37" fmla="*/ 6 h 27"/>
                  <a:gd name="T38" fmla="*/ 21 w 23"/>
                  <a:gd name="T39" fmla="*/ 4 h 27"/>
                  <a:gd name="T40" fmla="*/ 23 w 23"/>
                  <a:gd name="T41" fmla="*/ 3 h 27"/>
                  <a:gd name="T42" fmla="*/ 22 w 23"/>
                  <a:gd name="T43" fmla="*/ 2 h 27"/>
                  <a:gd name="T44" fmla="*/ 20 w 23"/>
                  <a:gd name="T45" fmla="*/ 1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1 h 27"/>
                  <a:gd name="T52" fmla="*/ 10 w 23"/>
                  <a:gd name="T53" fmla="*/ 1 h 27"/>
                  <a:gd name="T54" fmla="*/ 10 w 23"/>
                  <a:gd name="T55" fmla="*/ 1 h 27"/>
                  <a:gd name="T56" fmla="*/ 11 w 23"/>
                  <a:gd name="T57" fmla="*/ 1 h 27"/>
                  <a:gd name="T58" fmla="*/ 13 w 23"/>
                  <a:gd name="T59" fmla="*/ 2 h 27"/>
                  <a:gd name="T60" fmla="*/ 14 w 23"/>
                  <a:gd name="T61" fmla="*/ 2 h 27"/>
                  <a:gd name="T62" fmla="*/ 14 w 23"/>
                  <a:gd name="T63" fmla="*/ 3 h 27"/>
                  <a:gd name="T64" fmla="*/ 13 w 23"/>
                  <a:gd name="T65" fmla="*/ 4 h 27"/>
                  <a:gd name="T66" fmla="*/ 11 w 23"/>
                  <a:gd name="T67" fmla="*/ 4 h 27"/>
                  <a:gd name="T68" fmla="*/ 9 w 23"/>
                  <a:gd name="T69" fmla="*/ 4 h 27"/>
                  <a:gd name="T70" fmla="*/ 7 w 23"/>
                  <a:gd name="T71" fmla="*/ 4 h 27"/>
                  <a:gd name="T72" fmla="*/ 6 w 23"/>
                  <a:gd name="T73" fmla="*/ 4 h 27"/>
                  <a:gd name="T74" fmla="*/ 6 w 23"/>
                  <a:gd name="T75" fmla="*/ 3 h 27"/>
                  <a:gd name="T76" fmla="*/ 7 w 23"/>
                  <a:gd name="T77" fmla="*/ 2 h 27"/>
                  <a:gd name="T78" fmla="*/ 7 w 23"/>
                  <a:gd name="T79" fmla="*/ 1 h 27"/>
                  <a:gd name="T80" fmla="*/ 7 w 23"/>
                  <a:gd name="T81" fmla="*/ 1 h 27"/>
                  <a:gd name="T82" fmla="*/ 6 w 23"/>
                  <a:gd name="T83" fmla="*/ 1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1" name="Freeform 26"/>
              <p:cNvSpPr>
                <a:spLocks noChangeArrowheads="1"/>
              </p:cNvSpPr>
              <p:nvPr/>
            </p:nvSpPr>
            <p:spPr bwMode="auto">
              <a:xfrm>
                <a:off x="247" y="1022"/>
                <a:ext cx="32" cy="77"/>
              </a:xfrm>
              <a:custGeom>
                <a:avLst/>
                <a:gdLst>
                  <a:gd name="T0" fmla="*/ 0 w 32"/>
                  <a:gd name="T1" fmla="*/ 43 h 102"/>
                  <a:gd name="T2" fmla="*/ 2 w 32"/>
                  <a:gd name="T3" fmla="*/ 39 h 102"/>
                  <a:gd name="T4" fmla="*/ 8 w 32"/>
                  <a:gd name="T5" fmla="*/ 29 h 102"/>
                  <a:gd name="T6" fmla="*/ 12 w 32"/>
                  <a:gd name="T7" fmla="*/ 18 h 102"/>
                  <a:gd name="T8" fmla="*/ 12 w 32"/>
                  <a:gd name="T9" fmla="*/ 9 h 102"/>
                  <a:gd name="T10" fmla="*/ 11 w 32"/>
                  <a:gd name="T11" fmla="*/ 8 h 102"/>
                  <a:gd name="T12" fmla="*/ 8 w 32"/>
                  <a:gd name="T13" fmla="*/ 8 h 102"/>
                  <a:gd name="T14" fmla="*/ 5 w 32"/>
                  <a:gd name="T15" fmla="*/ 6 h 102"/>
                  <a:gd name="T16" fmla="*/ 5 w 32"/>
                  <a:gd name="T17" fmla="*/ 3 h 102"/>
                  <a:gd name="T18" fmla="*/ 7 w 32"/>
                  <a:gd name="T19" fmla="*/ 2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2 h 102"/>
                  <a:gd name="T32" fmla="*/ 32 w 32"/>
                  <a:gd name="T33" fmla="*/ 4 h 102"/>
                  <a:gd name="T34" fmla="*/ 31 w 32"/>
                  <a:gd name="T35" fmla="*/ 6 h 102"/>
                  <a:gd name="T36" fmla="*/ 26 w 32"/>
                  <a:gd name="T37" fmla="*/ 8 h 102"/>
                  <a:gd name="T38" fmla="*/ 22 w 32"/>
                  <a:gd name="T39" fmla="*/ 9 h 102"/>
                  <a:gd name="T40" fmla="*/ 18 w 32"/>
                  <a:gd name="T41" fmla="*/ 10 h 102"/>
                  <a:gd name="T42" fmla="*/ 16 w 32"/>
                  <a:gd name="T43" fmla="*/ 10 h 102"/>
                  <a:gd name="T44" fmla="*/ 16 w 32"/>
                  <a:gd name="T45" fmla="*/ 9 h 102"/>
                  <a:gd name="T46" fmla="*/ 15 w 32"/>
                  <a:gd name="T47" fmla="*/ 8 h 102"/>
                  <a:gd name="T48" fmla="*/ 18 w 32"/>
                  <a:gd name="T49" fmla="*/ 8 h 102"/>
                  <a:gd name="T50" fmla="*/ 21 w 32"/>
                  <a:gd name="T51" fmla="*/ 7 h 102"/>
                  <a:gd name="T52" fmla="*/ 23 w 32"/>
                  <a:gd name="T53" fmla="*/ 6 h 102"/>
                  <a:gd name="T54" fmla="*/ 24 w 32"/>
                  <a:gd name="T55" fmla="*/ 6 h 102"/>
                  <a:gd name="T56" fmla="*/ 23 w 32"/>
                  <a:gd name="T57" fmla="*/ 5 h 102"/>
                  <a:gd name="T58" fmla="*/ 22 w 32"/>
                  <a:gd name="T59" fmla="*/ 4 h 102"/>
                  <a:gd name="T60" fmla="*/ 20 w 32"/>
                  <a:gd name="T61" fmla="*/ 3 h 102"/>
                  <a:gd name="T62" fmla="*/ 16 w 32"/>
                  <a:gd name="T63" fmla="*/ 2 h 102"/>
                  <a:gd name="T64" fmla="*/ 14 w 32"/>
                  <a:gd name="T65" fmla="*/ 2 h 102"/>
                  <a:gd name="T66" fmla="*/ 12 w 32"/>
                  <a:gd name="T67" fmla="*/ 3 h 102"/>
                  <a:gd name="T68" fmla="*/ 12 w 32"/>
                  <a:gd name="T69" fmla="*/ 5 h 102"/>
                  <a:gd name="T70" fmla="*/ 13 w 32"/>
                  <a:gd name="T71" fmla="*/ 6 h 102"/>
                  <a:gd name="T72" fmla="*/ 15 w 32"/>
                  <a:gd name="T73" fmla="*/ 8 h 102"/>
                  <a:gd name="T74" fmla="*/ 16 w 32"/>
                  <a:gd name="T75" fmla="*/ 11 h 102"/>
                  <a:gd name="T76" fmla="*/ 18 w 32"/>
                  <a:gd name="T77" fmla="*/ 14 h 102"/>
                  <a:gd name="T78" fmla="*/ 16 w 32"/>
                  <a:gd name="T79" fmla="*/ 17 h 102"/>
                  <a:gd name="T80" fmla="*/ 16 w 32"/>
                  <a:gd name="T81" fmla="*/ 18 h 102"/>
                  <a:gd name="T82" fmla="*/ 8 w 32"/>
                  <a:gd name="T83" fmla="*/ 44 h 102"/>
                  <a:gd name="T84" fmla="*/ 0 w 32"/>
                  <a:gd name="T85" fmla="*/ 43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2" name="Freeform 27"/>
              <p:cNvSpPr>
                <a:spLocks noChangeArrowheads="1"/>
              </p:cNvSpPr>
              <p:nvPr/>
            </p:nvSpPr>
            <p:spPr bwMode="auto">
              <a:xfrm>
                <a:off x="280" y="984"/>
                <a:ext cx="33" cy="24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1 h 33"/>
                  <a:gd name="T4" fmla="*/ 1 w 33"/>
                  <a:gd name="T5" fmla="*/ 1 h 33"/>
                  <a:gd name="T6" fmla="*/ 0 w 33"/>
                  <a:gd name="T7" fmla="*/ 3 h 33"/>
                  <a:gd name="T8" fmla="*/ 2 w 33"/>
                  <a:gd name="T9" fmla="*/ 5 h 33"/>
                  <a:gd name="T10" fmla="*/ 6 w 33"/>
                  <a:gd name="T11" fmla="*/ 7 h 33"/>
                  <a:gd name="T12" fmla="*/ 11 w 33"/>
                  <a:gd name="T13" fmla="*/ 7 h 33"/>
                  <a:gd name="T14" fmla="*/ 14 w 33"/>
                  <a:gd name="T15" fmla="*/ 9 h 33"/>
                  <a:gd name="T16" fmla="*/ 15 w 33"/>
                  <a:gd name="T17" fmla="*/ 11 h 33"/>
                  <a:gd name="T18" fmla="*/ 15 w 33"/>
                  <a:gd name="T19" fmla="*/ 12 h 33"/>
                  <a:gd name="T20" fmla="*/ 16 w 33"/>
                  <a:gd name="T21" fmla="*/ 12 h 33"/>
                  <a:gd name="T22" fmla="*/ 16 w 33"/>
                  <a:gd name="T23" fmla="*/ 12 h 33"/>
                  <a:gd name="T24" fmla="*/ 17 w 33"/>
                  <a:gd name="T25" fmla="*/ 11 h 33"/>
                  <a:gd name="T26" fmla="*/ 19 w 33"/>
                  <a:gd name="T27" fmla="*/ 9 h 33"/>
                  <a:gd name="T28" fmla="*/ 21 w 33"/>
                  <a:gd name="T29" fmla="*/ 9 h 33"/>
                  <a:gd name="T30" fmla="*/ 22 w 33"/>
                  <a:gd name="T31" fmla="*/ 8 h 33"/>
                  <a:gd name="T32" fmla="*/ 25 w 33"/>
                  <a:gd name="T33" fmla="*/ 8 h 33"/>
                  <a:gd name="T34" fmla="*/ 28 w 33"/>
                  <a:gd name="T35" fmla="*/ 7 h 33"/>
                  <a:gd name="T36" fmla="*/ 32 w 33"/>
                  <a:gd name="T37" fmla="*/ 7 h 33"/>
                  <a:gd name="T38" fmla="*/ 33 w 33"/>
                  <a:gd name="T39" fmla="*/ 5 h 33"/>
                  <a:gd name="T40" fmla="*/ 32 w 33"/>
                  <a:gd name="T41" fmla="*/ 4 h 33"/>
                  <a:gd name="T42" fmla="*/ 29 w 33"/>
                  <a:gd name="T43" fmla="*/ 1 h 33"/>
                  <a:gd name="T44" fmla="*/ 28 w 33"/>
                  <a:gd name="T45" fmla="*/ 2 h 33"/>
                  <a:gd name="T46" fmla="*/ 28 w 33"/>
                  <a:gd name="T47" fmla="*/ 4 h 33"/>
                  <a:gd name="T48" fmla="*/ 29 w 33"/>
                  <a:gd name="T49" fmla="*/ 4 h 33"/>
                  <a:gd name="T50" fmla="*/ 29 w 33"/>
                  <a:gd name="T51" fmla="*/ 5 h 33"/>
                  <a:gd name="T52" fmla="*/ 27 w 33"/>
                  <a:gd name="T53" fmla="*/ 6 h 33"/>
                  <a:gd name="T54" fmla="*/ 25 w 33"/>
                  <a:gd name="T55" fmla="*/ 7 h 33"/>
                  <a:gd name="T56" fmla="*/ 20 w 33"/>
                  <a:gd name="T57" fmla="*/ 7 h 33"/>
                  <a:gd name="T58" fmla="*/ 16 w 33"/>
                  <a:gd name="T59" fmla="*/ 7 h 33"/>
                  <a:gd name="T60" fmla="*/ 12 w 33"/>
                  <a:gd name="T61" fmla="*/ 6 h 33"/>
                  <a:gd name="T62" fmla="*/ 7 w 33"/>
                  <a:gd name="T63" fmla="*/ 5 h 33"/>
                  <a:gd name="T64" fmla="*/ 5 w 33"/>
                  <a:gd name="T65" fmla="*/ 3 h 33"/>
                  <a:gd name="T66" fmla="*/ 6 w 33"/>
                  <a:gd name="T67" fmla="*/ 1 h 33"/>
                  <a:gd name="T68" fmla="*/ 8 w 33"/>
                  <a:gd name="T69" fmla="*/ 1 h 33"/>
                  <a:gd name="T70" fmla="*/ 8 w 33"/>
                  <a:gd name="T71" fmla="*/ 1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3" name="Freeform 28"/>
              <p:cNvSpPr>
                <a:spLocks noChangeArrowheads="1"/>
              </p:cNvSpPr>
              <p:nvPr/>
            </p:nvSpPr>
            <p:spPr bwMode="auto">
              <a:xfrm>
                <a:off x="289" y="1045"/>
                <a:ext cx="37" cy="27"/>
              </a:xfrm>
              <a:custGeom>
                <a:avLst/>
                <a:gdLst>
                  <a:gd name="T0" fmla="*/ 10 w 37"/>
                  <a:gd name="T1" fmla="*/ 11 h 34"/>
                  <a:gd name="T2" fmla="*/ 18 w 37"/>
                  <a:gd name="T3" fmla="*/ 13 h 34"/>
                  <a:gd name="T4" fmla="*/ 24 w 37"/>
                  <a:gd name="T5" fmla="*/ 13 h 34"/>
                  <a:gd name="T6" fmla="*/ 30 w 37"/>
                  <a:gd name="T7" fmla="*/ 12 h 34"/>
                  <a:gd name="T8" fmla="*/ 32 w 37"/>
                  <a:gd name="T9" fmla="*/ 11 h 34"/>
                  <a:gd name="T10" fmla="*/ 33 w 37"/>
                  <a:gd name="T11" fmla="*/ 9 h 34"/>
                  <a:gd name="T12" fmla="*/ 32 w 37"/>
                  <a:gd name="T13" fmla="*/ 8 h 34"/>
                  <a:gd name="T14" fmla="*/ 30 w 37"/>
                  <a:gd name="T15" fmla="*/ 6 h 34"/>
                  <a:gd name="T16" fmla="*/ 27 w 37"/>
                  <a:gd name="T17" fmla="*/ 5 h 34"/>
                  <a:gd name="T18" fmla="*/ 24 w 37"/>
                  <a:gd name="T19" fmla="*/ 5 h 34"/>
                  <a:gd name="T20" fmla="*/ 22 w 37"/>
                  <a:gd name="T21" fmla="*/ 3 h 34"/>
                  <a:gd name="T22" fmla="*/ 23 w 37"/>
                  <a:gd name="T23" fmla="*/ 2 h 34"/>
                  <a:gd name="T24" fmla="*/ 29 w 37"/>
                  <a:gd name="T25" fmla="*/ 3 h 34"/>
                  <a:gd name="T26" fmla="*/ 35 w 37"/>
                  <a:gd name="T27" fmla="*/ 6 h 34"/>
                  <a:gd name="T28" fmla="*/ 37 w 37"/>
                  <a:gd name="T29" fmla="*/ 10 h 34"/>
                  <a:gd name="T30" fmla="*/ 36 w 37"/>
                  <a:gd name="T31" fmla="*/ 13 h 34"/>
                  <a:gd name="T32" fmla="*/ 33 w 37"/>
                  <a:gd name="T33" fmla="*/ 16 h 34"/>
                  <a:gd name="T34" fmla="*/ 27 w 37"/>
                  <a:gd name="T35" fmla="*/ 17 h 34"/>
                  <a:gd name="T36" fmla="*/ 21 w 37"/>
                  <a:gd name="T37" fmla="*/ 17 h 34"/>
                  <a:gd name="T38" fmla="*/ 13 w 37"/>
                  <a:gd name="T39" fmla="*/ 16 h 34"/>
                  <a:gd name="T40" fmla="*/ 6 w 37"/>
                  <a:gd name="T41" fmla="*/ 14 h 34"/>
                  <a:gd name="T42" fmla="*/ 3 w 37"/>
                  <a:gd name="T43" fmla="*/ 11 h 34"/>
                  <a:gd name="T44" fmla="*/ 0 w 37"/>
                  <a:gd name="T45" fmla="*/ 8 h 34"/>
                  <a:gd name="T46" fmla="*/ 0 w 37"/>
                  <a:gd name="T47" fmla="*/ 5 h 34"/>
                  <a:gd name="T48" fmla="*/ 3 w 37"/>
                  <a:gd name="T49" fmla="*/ 3 h 34"/>
                  <a:gd name="T50" fmla="*/ 6 w 37"/>
                  <a:gd name="T51" fmla="*/ 2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2 h 34"/>
                  <a:gd name="T62" fmla="*/ 19 w 37"/>
                  <a:gd name="T63" fmla="*/ 3 h 34"/>
                  <a:gd name="T64" fmla="*/ 16 w 37"/>
                  <a:gd name="T65" fmla="*/ 3 h 34"/>
                  <a:gd name="T66" fmla="*/ 11 w 37"/>
                  <a:gd name="T67" fmla="*/ 4 h 34"/>
                  <a:gd name="T68" fmla="*/ 7 w 37"/>
                  <a:gd name="T69" fmla="*/ 6 h 34"/>
                  <a:gd name="T70" fmla="*/ 6 w 37"/>
                  <a:gd name="T71" fmla="*/ 8 h 34"/>
                  <a:gd name="T72" fmla="*/ 10 w 37"/>
                  <a:gd name="T73" fmla="*/ 1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4" name="Freeform 29"/>
              <p:cNvSpPr>
                <a:spLocks noChangeArrowheads="1"/>
              </p:cNvSpPr>
              <p:nvPr/>
            </p:nvSpPr>
            <p:spPr bwMode="auto">
              <a:xfrm>
                <a:off x="112" y="1422"/>
                <a:ext cx="93" cy="178"/>
              </a:xfrm>
              <a:custGeom>
                <a:avLst/>
                <a:gdLst>
                  <a:gd name="T0" fmla="*/ 63 w 93"/>
                  <a:gd name="T1" fmla="*/ 92 h 237"/>
                  <a:gd name="T2" fmla="*/ 55 w 93"/>
                  <a:gd name="T3" fmla="*/ 83 h 237"/>
                  <a:gd name="T4" fmla="*/ 42 w 93"/>
                  <a:gd name="T5" fmla="*/ 76 h 237"/>
                  <a:gd name="T6" fmla="*/ 28 w 93"/>
                  <a:gd name="T7" fmla="*/ 71 h 237"/>
                  <a:gd name="T8" fmla="*/ 16 w 93"/>
                  <a:gd name="T9" fmla="*/ 62 h 237"/>
                  <a:gd name="T10" fmla="*/ 14 w 93"/>
                  <a:gd name="T11" fmla="*/ 52 h 237"/>
                  <a:gd name="T12" fmla="*/ 13 w 93"/>
                  <a:gd name="T13" fmla="*/ 45 h 237"/>
                  <a:gd name="T14" fmla="*/ 2 w 93"/>
                  <a:gd name="T15" fmla="*/ 36 h 237"/>
                  <a:gd name="T16" fmla="*/ 1 w 93"/>
                  <a:gd name="T17" fmla="*/ 25 h 237"/>
                  <a:gd name="T18" fmla="*/ 10 w 93"/>
                  <a:gd name="T19" fmla="*/ 17 h 237"/>
                  <a:gd name="T20" fmla="*/ 22 w 93"/>
                  <a:gd name="T21" fmla="*/ 14 h 237"/>
                  <a:gd name="T22" fmla="*/ 32 w 93"/>
                  <a:gd name="T23" fmla="*/ 13 h 237"/>
                  <a:gd name="T24" fmla="*/ 41 w 93"/>
                  <a:gd name="T25" fmla="*/ 9 h 237"/>
                  <a:gd name="T26" fmla="*/ 53 w 93"/>
                  <a:gd name="T27" fmla="*/ 2 h 237"/>
                  <a:gd name="T28" fmla="*/ 74 w 93"/>
                  <a:gd name="T29" fmla="*/ 2 h 237"/>
                  <a:gd name="T30" fmla="*/ 87 w 93"/>
                  <a:gd name="T31" fmla="*/ 5 h 237"/>
                  <a:gd name="T32" fmla="*/ 93 w 93"/>
                  <a:gd name="T33" fmla="*/ 11 h 237"/>
                  <a:gd name="T34" fmla="*/ 90 w 93"/>
                  <a:gd name="T35" fmla="*/ 13 h 237"/>
                  <a:gd name="T36" fmla="*/ 82 w 93"/>
                  <a:gd name="T37" fmla="*/ 9 h 237"/>
                  <a:gd name="T38" fmla="*/ 70 w 93"/>
                  <a:gd name="T39" fmla="*/ 5 h 237"/>
                  <a:gd name="T40" fmla="*/ 58 w 93"/>
                  <a:gd name="T41" fmla="*/ 5 h 237"/>
                  <a:gd name="T42" fmla="*/ 49 w 93"/>
                  <a:gd name="T43" fmla="*/ 9 h 237"/>
                  <a:gd name="T44" fmla="*/ 40 w 93"/>
                  <a:gd name="T45" fmla="*/ 17 h 237"/>
                  <a:gd name="T46" fmla="*/ 32 w 93"/>
                  <a:gd name="T47" fmla="*/ 17 h 237"/>
                  <a:gd name="T48" fmla="*/ 26 w 93"/>
                  <a:gd name="T49" fmla="*/ 18 h 237"/>
                  <a:gd name="T50" fmla="*/ 14 w 93"/>
                  <a:gd name="T51" fmla="*/ 23 h 237"/>
                  <a:gd name="T52" fmla="*/ 14 w 93"/>
                  <a:gd name="T53" fmla="*/ 37 h 237"/>
                  <a:gd name="T54" fmla="*/ 24 w 93"/>
                  <a:gd name="T55" fmla="*/ 44 h 237"/>
                  <a:gd name="T56" fmla="*/ 24 w 93"/>
                  <a:gd name="T57" fmla="*/ 50 h 237"/>
                  <a:gd name="T58" fmla="*/ 20 w 93"/>
                  <a:gd name="T59" fmla="*/ 56 h 237"/>
                  <a:gd name="T60" fmla="*/ 25 w 93"/>
                  <a:gd name="T61" fmla="*/ 62 h 237"/>
                  <a:gd name="T62" fmla="*/ 40 w 93"/>
                  <a:gd name="T63" fmla="*/ 71 h 237"/>
                  <a:gd name="T64" fmla="*/ 64 w 93"/>
                  <a:gd name="T65" fmla="*/ 83 h 237"/>
                  <a:gd name="T66" fmla="*/ 68 w 93"/>
                  <a:gd name="T67" fmla="*/ 97 h 237"/>
                  <a:gd name="T68" fmla="*/ 64 w 93"/>
                  <a:gd name="T69" fmla="*/ 98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5" name="Freeform 30"/>
              <p:cNvSpPr>
                <a:spLocks noChangeArrowheads="1"/>
              </p:cNvSpPr>
              <p:nvPr/>
            </p:nvSpPr>
            <p:spPr bwMode="auto">
              <a:xfrm>
                <a:off x="174" y="1438"/>
                <a:ext cx="139" cy="161"/>
              </a:xfrm>
              <a:custGeom>
                <a:avLst/>
                <a:gdLst>
                  <a:gd name="T0" fmla="*/ 43 w 139"/>
                  <a:gd name="T1" fmla="*/ 4 h 214"/>
                  <a:gd name="T2" fmla="*/ 54 w 139"/>
                  <a:gd name="T3" fmla="*/ 2 h 214"/>
                  <a:gd name="T4" fmla="*/ 63 w 139"/>
                  <a:gd name="T5" fmla="*/ 0 h 214"/>
                  <a:gd name="T6" fmla="*/ 71 w 139"/>
                  <a:gd name="T7" fmla="*/ 2 h 214"/>
                  <a:gd name="T8" fmla="*/ 80 w 139"/>
                  <a:gd name="T9" fmla="*/ 4 h 214"/>
                  <a:gd name="T10" fmla="*/ 94 w 139"/>
                  <a:gd name="T11" fmla="*/ 11 h 214"/>
                  <a:gd name="T12" fmla="*/ 112 w 139"/>
                  <a:gd name="T13" fmla="*/ 15 h 214"/>
                  <a:gd name="T14" fmla="*/ 126 w 139"/>
                  <a:gd name="T15" fmla="*/ 20 h 214"/>
                  <a:gd name="T16" fmla="*/ 134 w 139"/>
                  <a:gd name="T17" fmla="*/ 25 h 214"/>
                  <a:gd name="T18" fmla="*/ 137 w 139"/>
                  <a:gd name="T19" fmla="*/ 29 h 214"/>
                  <a:gd name="T20" fmla="*/ 139 w 139"/>
                  <a:gd name="T21" fmla="*/ 36 h 214"/>
                  <a:gd name="T22" fmla="*/ 134 w 139"/>
                  <a:gd name="T23" fmla="*/ 42 h 214"/>
                  <a:gd name="T24" fmla="*/ 129 w 139"/>
                  <a:gd name="T25" fmla="*/ 44 h 214"/>
                  <a:gd name="T26" fmla="*/ 128 w 139"/>
                  <a:gd name="T27" fmla="*/ 49 h 214"/>
                  <a:gd name="T28" fmla="*/ 135 w 139"/>
                  <a:gd name="T29" fmla="*/ 56 h 214"/>
                  <a:gd name="T30" fmla="*/ 127 w 139"/>
                  <a:gd name="T31" fmla="*/ 68 h 214"/>
                  <a:gd name="T32" fmla="*/ 115 w 139"/>
                  <a:gd name="T33" fmla="*/ 74 h 214"/>
                  <a:gd name="T34" fmla="*/ 101 w 139"/>
                  <a:gd name="T35" fmla="*/ 81 h 214"/>
                  <a:gd name="T36" fmla="*/ 81 w 139"/>
                  <a:gd name="T37" fmla="*/ 84 h 214"/>
                  <a:gd name="T38" fmla="*/ 68 w 139"/>
                  <a:gd name="T39" fmla="*/ 88 h 214"/>
                  <a:gd name="T40" fmla="*/ 61 w 139"/>
                  <a:gd name="T41" fmla="*/ 90 h 214"/>
                  <a:gd name="T42" fmla="*/ 54 w 139"/>
                  <a:gd name="T43" fmla="*/ 91 h 214"/>
                  <a:gd name="T44" fmla="*/ 54 w 139"/>
                  <a:gd name="T45" fmla="*/ 90 h 214"/>
                  <a:gd name="T46" fmla="*/ 62 w 139"/>
                  <a:gd name="T47" fmla="*/ 88 h 214"/>
                  <a:gd name="T48" fmla="*/ 72 w 139"/>
                  <a:gd name="T49" fmla="*/ 82 h 214"/>
                  <a:gd name="T50" fmla="*/ 85 w 139"/>
                  <a:gd name="T51" fmla="*/ 80 h 214"/>
                  <a:gd name="T52" fmla="*/ 94 w 139"/>
                  <a:gd name="T53" fmla="*/ 78 h 214"/>
                  <a:gd name="T54" fmla="*/ 109 w 139"/>
                  <a:gd name="T55" fmla="*/ 74 h 214"/>
                  <a:gd name="T56" fmla="*/ 123 w 139"/>
                  <a:gd name="T57" fmla="*/ 63 h 214"/>
                  <a:gd name="T58" fmla="*/ 129 w 139"/>
                  <a:gd name="T59" fmla="*/ 56 h 214"/>
                  <a:gd name="T60" fmla="*/ 124 w 139"/>
                  <a:gd name="T61" fmla="*/ 47 h 214"/>
                  <a:gd name="T62" fmla="*/ 124 w 139"/>
                  <a:gd name="T63" fmla="*/ 42 h 214"/>
                  <a:gd name="T64" fmla="*/ 131 w 139"/>
                  <a:gd name="T65" fmla="*/ 38 h 214"/>
                  <a:gd name="T66" fmla="*/ 134 w 139"/>
                  <a:gd name="T67" fmla="*/ 32 h 214"/>
                  <a:gd name="T68" fmla="*/ 129 w 139"/>
                  <a:gd name="T69" fmla="*/ 26 h 214"/>
                  <a:gd name="T70" fmla="*/ 113 w 139"/>
                  <a:gd name="T71" fmla="*/ 20 h 214"/>
                  <a:gd name="T72" fmla="*/ 89 w 139"/>
                  <a:gd name="T73" fmla="*/ 16 h 214"/>
                  <a:gd name="T74" fmla="*/ 78 w 139"/>
                  <a:gd name="T75" fmla="*/ 10 h 214"/>
                  <a:gd name="T76" fmla="*/ 71 w 139"/>
                  <a:gd name="T77" fmla="*/ 6 h 214"/>
                  <a:gd name="T78" fmla="*/ 56 w 139"/>
                  <a:gd name="T79" fmla="*/ 5 h 214"/>
                  <a:gd name="T80" fmla="*/ 36 w 139"/>
                  <a:gd name="T81" fmla="*/ 13 h 214"/>
                  <a:gd name="T82" fmla="*/ 25 w 139"/>
                  <a:gd name="T83" fmla="*/ 25 h 214"/>
                  <a:gd name="T84" fmla="*/ 27 w 139"/>
                  <a:gd name="T85" fmla="*/ 38 h 214"/>
                  <a:gd name="T86" fmla="*/ 18 w 139"/>
                  <a:gd name="T87" fmla="*/ 46 h 214"/>
                  <a:gd name="T88" fmla="*/ 8 w 139"/>
                  <a:gd name="T89" fmla="*/ 50 h 214"/>
                  <a:gd name="T90" fmla="*/ 7 w 139"/>
                  <a:gd name="T91" fmla="*/ 58 h 214"/>
                  <a:gd name="T92" fmla="*/ 13 w 139"/>
                  <a:gd name="T93" fmla="*/ 66 h 214"/>
                  <a:gd name="T94" fmla="*/ 15 w 139"/>
                  <a:gd name="T95" fmla="*/ 81 h 214"/>
                  <a:gd name="T96" fmla="*/ 9 w 139"/>
                  <a:gd name="T97" fmla="*/ 82 h 214"/>
                  <a:gd name="T98" fmla="*/ 10 w 139"/>
                  <a:gd name="T99" fmla="*/ 77 h 214"/>
                  <a:gd name="T100" fmla="*/ 8 w 139"/>
                  <a:gd name="T101" fmla="*/ 70 h 214"/>
                  <a:gd name="T102" fmla="*/ 1 w 139"/>
                  <a:gd name="T103" fmla="*/ 58 h 214"/>
                  <a:gd name="T104" fmla="*/ 4 w 139"/>
                  <a:gd name="T105" fmla="*/ 49 h 214"/>
                  <a:gd name="T106" fmla="*/ 17 w 139"/>
                  <a:gd name="T107" fmla="*/ 40 h 214"/>
                  <a:gd name="T108" fmla="*/ 16 w 139"/>
                  <a:gd name="T109" fmla="*/ 32 h 214"/>
                  <a:gd name="T110" fmla="*/ 14 w 139"/>
                  <a:gd name="T111" fmla="*/ 26 h 214"/>
                  <a:gd name="T112" fmla="*/ 20 w 139"/>
                  <a:gd name="T113" fmla="*/ 18 h 214"/>
                  <a:gd name="T114" fmla="*/ 32 w 139"/>
                  <a:gd name="T115" fmla="*/ 10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6" name="Freeform 31"/>
              <p:cNvSpPr>
                <a:spLocks noChangeArrowheads="1"/>
              </p:cNvSpPr>
              <p:nvPr/>
            </p:nvSpPr>
            <p:spPr bwMode="auto">
              <a:xfrm>
                <a:off x="227" y="1522"/>
                <a:ext cx="123" cy="104"/>
              </a:xfrm>
              <a:custGeom>
                <a:avLst/>
                <a:gdLst>
                  <a:gd name="T0" fmla="*/ 0 w 123"/>
                  <a:gd name="T1" fmla="*/ 58 h 138"/>
                  <a:gd name="T2" fmla="*/ 2 w 123"/>
                  <a:gd name="T3" fmla="*/ 58 h 138"/>
                  <a:gd name="T4" fmla="*/ 6 w 123"/>
                  <a:gd name="T5" fmla="*/ 58 h 138"/>
                  <a:gd name="T6" fmla="*/ 21 w 123"/>
                  <a:gd name="T7" fmla="*/ 53 h 138"/>
                  <a:gd name="T8" fmla="*/ 31 w 123"/>
                  <a:gd name="T9" fmla="*/ 54 h 138"/>
                  <a:gd name="T10" fmla="*/ 39 w 123"/>
                  <a:gd name="T11" fmla="*/ 54 h 138"/>
                  <a:gd name="T12" fmla="*/ 49 w 123"/>
                  <a:gd name="T13" fmla="*/ 54 h 138"/>
                  <a:gd name="T14" fmla="*/ 59 w 123"/>
                  <a:gd name="T15" fmla="*/ 53 h 138"/>
                  <a:gd name="T16" fmla="*/ 69 w 123"/>
                  <a:gd name="T17" fmla="*/ 50 h 138"/>
                  <a:gd name="T18" fmla="*/ 80 w 123"/>
                  <a:gd name="T19" fmla="*/ 50 h 138"/>
                  <a:gd name="T20" fmla="*/ 87 w 123"/>
                  <a:gd name="T21" fmla="*/ 47 h 138"/>
                  <a:gd name="T22" fmla="*/ 96 w 123"/>
                  <a:gd name="T23" fmla="*/ 44 h 138"/>
                  <a:gd name="T24" fmla="*/ 108 w 123"/>
                  <a:gd name="T25" fmla="*/ 43 h 138"/>
                  <a:gd name="T26" fmla="*/ 119 w 123"/>
                  <a:gd name="T27" fmla="*/ 35 h 138"/>
                  <a:gd name="T28" fmla="*/ 117 w 123"/>
                  <a:gd name="T29" fmla="*/ 26 h 138"/>
                  <a:gd name="T30" fmla="*/ 119 w 123"/>
                  <a:gd name="T31" fmla="*/ 20 h 138"/>
                  <a:gd name="T32" fmla="*/ 123 w 123"/>
                  <a:gd name="T33" fmla="*/ 12 h 138"/>
                  <a:gd name="T34" fmla="*/ 110 w 123"/>
                  <a:gd name="T35" fmla="*/ 2 h 138"/>
                  <a:gd name="T36" fmla="*/ 94 w 123"/>
                  <a:gd name="T37" fmla="*/ 1 h 138"/>
                  <a:gd name="T38" fmla="*/ 99 w 123"/>
                  <a:gd name="T39" fmla="*/ 3 h 138"/>
                  <a:gd name="T40" fmla="*/ 108 w 123"/>
                  <a:gd name="T41" fmla="*/ 5 h 138"/>
                  <a:gd name="T42" fmla="*/ 118 w 123"/>
                  <a:gd name="T43" fmla="*/ 10 h 138"/>
                  <a:gd name="T44" fmla="*/ 117 w 123"/>
                  <a:gd name="T45" fmla="*/ 15 h 138"/>
                  <a:gd name="T46" fmla="*/ 111 w 123"/>
                  <a:gd name="T47" fmla="*/ 23 h 138"/>
                  <a:gd name="T48" fmla="*/ 112 w 123"/>
                  <a:gd name="T49" fmla="*/ 31 h 138"/>
                  <a:gd name="T50" fmla="*/ 109 w 123"/>
                  <a:gd name="T51" fmla="*/ 38 h 138"/>
                  <a:gd name="T52" fmla="*/ 100 w 123"/>
                  <a:gd name="T53" fmla="*/ 40 h 138"/>
                  <a:gd name="T54" fmla="*/ 91 w 123"/>
                  <a:gd name="T55" fmla="*/ 41 h 138"/>
                  <a:gd name="T56" fmla="*/ 81 w 123"/>
                  <a:gd name="T57" fmla="*/ 46 h 138"/>
                  <a:gd name="T58" fmla="*/ 72 w 123"/>
                  <a:gd name="T59" fmla="*/ 47 h 138"/>
                  <a:gd name="T60" fmla="*/ 66 w 123"/>
                  <a:gd name="T61" fmla="*/ 47 h 138"/>
                  <a:gd name="T62" fmla="*/ 55 w 123"/>
                  <a:gd name="T63" fmla="*/ 51 h 138"/>
                  <a:gd name="T64" fmla="*/ 40 w 123"/>
                  <a:gd name="T65" fmla="*/ 50 h 138"/>
                  <a:gd name="T66" fmla="*/ 28 w 123"/>
                  <a:gd name="T67" fmla="*/ 50 h 138"/>
                  <a:gd name="T68" fmla="*/ 20 w 123"/>
                  <a:gd name="T69" fmla="*/ 50 h 138"/>
                  <a:gd name="T70" fmla="*/ 7 w 123"/>
                  <a:gd name="T71" fmla="*/ 54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7" name="Freeform 32"/>
              <p:cNvSpPr>
                <a:spLocks noChangeArrowheads="1"/>
              </p:cNvSpPr>
              <p:nvPr/>
            </p:nvSpPr>
            <p:spPr bwMode="auto">
              <a:xfrm>
                <a:off x="183" y="1058"/>
                <a:ext cx="30" cy="22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2 h 28"/>
                  <a:gd name="T4" fmla="*/ 25 w 30"/>
                  <a:gd name="T5" fmla="*/ 2 h 28"/>
                  <a:gd name="T6" fmla="*/ 26 w 30"/>
                  <a:gd name="T7" fmla="*/ 2 h 28"/>
                  <a:gd name="T8" fmla="*/ 27 w 30"/>
                  <a:gd name="T9" fmla="*/ 3 h 28"/>
                  <a:gd name="T10" fmla="*/ 28 w 30"/>
                  <a:gd name="T11" fmla="*/ 4 h 28"/>
                  <a:gd name="T12" fmla="*/ 30 w 30"/>
                  <a:gd name="T13" fmla="*/ 5 h 28"/>
                  <a:gd name="T14" fmla="*/ 28 w 30"/>
                  <a:gd name="T15" fmla="*/ 7 h 28"/>
                  <a:gd name="T16" fmla="*/ 23 w 30"/>
                  <a:gd name="T17" fmla="*/ 10 h 28"/>
                  <a:gd name="T18" fmla="*/ 16 w 30"/>
                  <a:gd name="T19" fmla="*/ 13 h 28"/>
                  <a:gd name="T20" fmla="*/ 8 w 30"/>
                  <a:gd name="T21" fmla="*/ 13 h 28"/>
                  <a:gd name="T22" fmla="*/ 3 w 30"/>
                  <a:gd name="T23" fmla="*/ 13 h 28"/>
                  <a:gd name="T24" fmla="*/ 0 w 30"/>
                  <a:gd name="T25" fmla="*/ 12 h 28"/>
                  <a:gd name="T26" fmla="*/ 0 w 30"/>
                  <a:gd name="T27" fmla="*/ 10 h 28"/>
                  <a:gd name="T28" fmla="*/ 0 w 30"/>
                  <a:gd name="T29" fmla="*/ 10 h 28"/>
                  <a:gd name="T30" fmla="*/ 0 w 30"/>
                  <a:gd name="T31" fmla="*/ 9 h 28"/>
                  <a:gd name="T32" fmla="*/ 0 w 30"/>
                  <a:gd name="T33" fmla="*/ 9 h 28"/>
                  <a:gd name="T34" fmla="*/ 4 w 30"/>
                  <a:gd name="T35" fmla="*/ 5 h 28"/>
                  <a:gd name="T36" fmla="*/ 11 w 30"/>
                  <a:gd name="T37" fmla="*/ 2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8" name="Freeform 33"/>
              <p:cNvSpPr>
                <a:spLocks noChangeArrowheads="1"/>
              </p:cNvSpPr>
              <p:nvPr/>
            </p:nvSpPr>
            <p:spPr bwMode="auto">
              <a:xfrm>
                <a:off x="202" y="1019"/>
                <a:ext cx="27" cy="16"/>
              </a:xfrm>
              <a:custGeom>
                <a:avLst/>
                <a:gdLst>
                  <a:gd name="T0" fmla="*/ 7 w 27"/>
                  <a:gd name="T1" fmla="*/ 8 h 23"/>
                  <a:gd name="T2" fmla="*/ 4 w 27"/>
                  <a:gd name="T3" fmla="*/ 7 h 23"/>
                  <a:gd name="T4" fmla="*/ 3 w 27"/>
                  <a:gd name="T5" fmla="*/ 7 h 23"/>
                  <a:gd name="T6" fmla="*/ 2 w 27"/>
                  <a:gd name="T7" fmla="*/ 6 h 23"/>
                  <a:gd name="T8" fmla="*/ 1 w 27"/>
                  <a:gd name="T9" fmla="*/ 6 h 23"/>
                  <a:gd name="T10" fmla="*/ 0 w 27"/>
                  <a:gd name="T11" fmla="*/ 5 h 23"/>
                  <a:gd name="T12" fmla="*/ 2 w 27"/>
                  <a:gd name="T13" fmla="*/ 3 h 23"/>
                  <a:gd name="T14" fmla="*/ 5 w 27"/>
                  <a:gd name="T15" fmla="*/ 1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1 h 23"/>
                  <a:gd name="T22" fmla="*/ 26 w 27"/>
                  <a:gd name="T23" fmla="*/ 1 h 23"/>
                  <a:gd name="T24" fmla="*/ 27 w 27"/>
                  <a:gd name="T25" fmla="*/ 3 h 23"/>
                  <a:gd name="T26" fmla="*/ 27 w 27"/>
                  <a:gd name="T27" fmla="*/ 4 h 23"/>
                  <a:gd name="T28" fmla="*/ 24 w 27"/>
                  <a:gd name="T29" fmla="*/ 5 h 23"/>
                  <a:gd name="T30" fmla="*/ 20 w 27"/>
                  <a:gd name="T31" fmla="*/ 6 h 23"/>
                  <a:gd name="T32" fmla="*/ 17 w 27"/>
                  <a:gd name="T33" fmla="*/ 7 h 23"/>
                  <a:gd name="T34" fmla="*/ 16 w 27"/>
                  <a:gd name="T35" fmla="*/ 7 h 23"/>
                  <a:gd name="T36" fmla="*/ 14 w 27"/>
                  <a:gd name="T37" fmla="*/ 7 h 23"/>
                  <a:gd name="T38" fmla="*/ 12 w 27"/>
                  <a:gd name="T39" fmla="*/ 8 h 23"/>
                  <a:gd name="T40" fmla="*/ 7 w 27"/>
                  <a:gd name="T41" fmla="*/ 8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9" name="Freeform 34"/>
              <p:cNvSpPr>
                <a:spLocks noChangeArrowheads="1"/>
              </p:cNvSpPr>
              <p:nvPr/>
            </p:nvSpPr>
            <p:spPr bwMode="auto">
              <a:xfrm>
                <a:off x="245" y="986"/>
                <a:ext cx="8" cy="8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3 h 9"/>
                  <a:gd name="T6" fmla="*/ 1 w 8"/>
                  <a:gd name="T7" fmla="*/ 4 h 9"/>
                  <a:gd name="T8" fmla="*/ 0 w 8"/>
                  <a:gd name="T9" fmla="*/ 4 h 9"/>
                  <a:gd name="T10" fmla="*/ 0 w 8"/>
                  <a:gd name="T11" fmla="*/ 4 h 9"/>
                  <a:gd name="T12" fmla="*/ 1 w 8"/>
                  <a:gd name="T13" fmla="*/ 6 h 9"/>
                  <a:gd name="T14" fmla="*/ 3 w 8"/>
                  <a:gd name="T15" fmla="*/ 6 h 9"/>
                  <a:gd name="T16" fmla="*/ 5 w 8"/>
                  <a:gd name="T17" fmla="*/ 6 h 9"/>
                  <a:gd name="T18" fmla="*/ 7 w 8"/>
                  <a:gd name="T19" fmla="*/ 6 h 9"/>
                  <a:gd name="T20" fmla="*/ 8 w 8"/>
                  <a:gd name="T21" fmla="*/ 4 h 9"/>
                  <a:gd name="T22" fmla="*/ 8 w 8"/>
                  <a:gd name="T23" fmla="*/ 4 h 9"/>
                  <a:gd name="T24" fmla="*/ 7 w 8"/>
                  <a:gd name="T25" fmla="*/ 3 h 9"/>
                  <a:gd name="T26" fmla="*/ 5 w 8"/>
                  <a:gd name="T27" fmla="*/ 3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0" name="Freeform 35"/>
              <p:cNvSpPr>
                <a:spLocks noChangeArrowheads="1"/>
              </p:cNvSpPr>
              <p:nvPr/>
            </p:nvSpPr>
            <p:spPr bwMode="auto">
              <a:xfrm>
                <a:off x="259" y="1027"/>
                <a:ext cx="12" cy="10"/>
              </a:xfrm>
              <a:custGeom>
                <a:avLst/>
                <a:gdLst>
                  <a:gd name="T0" fmla="*/ 3 w 12"/>
                  <a:gd name="T1" fmla="*/ 5 h 15"/>
                  <a:gd name="T2" fmla="*/ 1 w 12"/>
                  <a:gd name="T3" fmla="*/ 3 h 15"/>
                  <a:gd name="T4" fmla="*/ 0 w 12"/>
                  <a:gd name="T5" fmla="*/ 2 h 15"/>
                  <a:gd name="T6" fmla="*/ 0 w 12"/>
                  <a:gd name="T7" fmla="*/ 1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1 h 15"/>
                  <a:gd name="T14" fmla="*/ 10 w 12"/>
                  <a:gd name="T15" fmla="*/ 1 h 15"/>
                  <a:gd name="T16" fmla="*/ 11 w 12"/>
                  <a:gd name="T17" fmla="*/ 2 h 15"/>
                  <a:gd name="T18" fmla="*/ 12 w 12"/>
                  <a:gd name="T19" fmla="*/ 3 h 15"/>
                  <a:gd name="T20" fmla="*/ 11 w 12"/>
                  <a:gd name="T21" fmla="*/ 3 h 15"/>
                  <a:gd name="T22" fmla="*/ 9 w 12"/>
                  <a:gd name="T23" fmla="*/ 3 h 15"/>
                  <a:gd name="T24" fmla="*/ 6 w 12"/>
                  <a:gd name="T25" fmla="*/ 4 h 15"/>
                  <a:gd name="T26" fmla="*/ 6 w 12"/>
                  <a:gd name="T27" fmla="*/ 5 h 15"/>
                  <a:gd name="T28" fmla="*/ 4 w 12"/>
                  <a:gd name="T29" fmla="*/ 5 h 15"/>
                  <a:gd name="T30" fmla="*/ 4 w 12"/>
                  <a:gd name="T31" fmla="*/ 5 h 15"/>
                  <a:gd name="T32" fmla="*/ 3 w 12"/>
                  <a:gd name="T33" fmla="*/ 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1" name="Freeform 36"/>
              <p:cNvSpPr>
                <a:spLocks noChangeArrowheads="1"/>
              </p:cNvSpPr>
              <p:nvPr/>
            </p:nvSpPr>
            <p:spPr bwMode="auto">
              <a:xfrm>
                <a:off x="285" y="984"/>
                <a:ext cx="24" cy="14"/>
              </a:xfrm>
              <a:custGeom>
                <a:avLst/>
                <a:gdLst>
                  <a:gd name="T0" fmla="*/ 24 w 24"/>
                  <a:gd name="T1" fmla="*/ 3 h 18"/>
                  <a:gd name="T2" fmla="*/ 24 w 24"/>
                  <a:gd name="T3" fmla="*/ 3 h 18"/>
                  <a:gd name="T4" fmla="*/ 24 w 24"/>
                  <a:gd name="T5" fmla="*/ 4 h 18"/>
                  <a:gd name="T6" fmla="*/ 24 w 24"/>
                  <a:gd name="T7" fmla="*/ 5 h 18"/>
                  <a:gd name="T8" fmla="*/ 24 w 24"/>
                  <a:gd name="T9" fmla="*/ 5 h 18"/>
                  <a:gd name="T10" fmla="*/ 24 w 24"/>
                  <a:gd name="T11" fmla="*/ 6 h 18"/>
                  <a:gd name="T12" fmla="*/ 22 w 24"/>
                  <a:gd name="T13" fmla="*/ 7 h 18"/>
                  <a:gd name="T14" fmla="*/ 20 w 24"/>
                  <a:gd name="T15" fmla="*/ 7 h 18"/>
                  <a:gd name="T16" fmla="*/ 15 w 24"/>
                  <a:gd name="T17" fmla="*/ 9 h 18"/>
                  <a:gd name="T18" fmla="*/ 11 w 24"/>
                  <a:gd name="T19" fmla="*/ 7 h 18"/>
                  <a:gd name="T20" fmla="*/ 7 w 24"/>
                  <a:gd name="T21" fmla="*/ 7 h 18"/>
                  <a:gd name="T22" fmla="*/ 2 w 24"/>
                  <a:gd name="T23" fmla="*/ 5 h 18"/>
                  <a:gd name="T24" fmla="*/ 0 w 24"/>
                  <a:gd name="T25" fmla="*/ 3 h 18"/>
                  <a:gd name="T26" fmla="*/ 1 w 24"/>
                  <a:gd name="T27" fmla="*/ 2 h 18"/>
                  <a:gd name="T28" fmla="*/ 2 w 24"/>
                  <a:gd name="T29" fmla="*/ 2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3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2" name="Freeform 37"/>
              <p:cNvSpPr>
                <a:spLocks noChangeArrowheads="1"/>
              </p:cNvSpPr>
              <p:nvPr/>
            </p:nvSpPr>
            <p:spPr bwMode="auto">
              <a:xfrm>
                <a:off x="295" y="1049"/>
                <a:ext cx="27" cy="15"/>
              </a:xfrm>
              <a:custGeom>
                <a:avLst/>
                <a:gdLst>
                  <a:gd name="T0" fmla="*/ 21 w 27"/>
                  <a:gd name="T1" fmla="*/ 2 h 19"/>
                  <a:gd name="T2" fmla="*/ 24 w 27"/>
                  <a:gd name="T3" fmla="*/ 3 h 19"/>
                  <a:gd name="T4" fmla="*/ 26 w 27"/>
                  <a:gd name="T5" fmla="*/ 5 h 19"/>
                  <a:gd name="T6" fmla="*/ 27 w 27"/>
                  <a:gd name="T7" fmla="*/ 6 h 19"/>
                  <a:gd name="T8" fmla="*/ 26 w 27"/>
                  <a:gd name="T9" fmla="*/ 7 h 19"/>
                  <a:gd name="T10" fmla="*/ 24 w 27"/>
                  <a:gd name="T11" fmla="*/ 9 h 19"/>
                  <a:gd name="T12" fmla="*/ 18 w 27"/>
                  <a:gd name="T13" fmla="*/ 9 h 19"/>
                  <a:gd name="T14" fmla="*/ 12 w 27"/>
                  <a:gd name="T15" fmla="*/ 9 h 19"/>
                  <a:gd name="T16" fmla="*/ 4 w 27"/>
                  <a:gd name="T17" fmla="*/ 8 h 19"/>
                  <a:gd name="T18" fmla="*/ 0 w 27"/>
                  <a:gd name="T19" fmla="*/ 5 h 19"/>
                  <a:gd name="T20" fmla="*/ 1 w 27"/>
                  <a:gd name="T21" fmla="*/ 3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2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3" name="Freeform 38"/>
              <p:cNvSpPr>
                <a:spLocks noChangeArrowheads="1"/>
              </p:cNvSpPr>
              <p:nvPr/>
            </p:nvSpPr>
            <p:spPr bwMode="auto">
              <a:xfrm>
                <a:off x="168" y="3762"/>
                <a:ext cx="99" cy="558"/>
              </a:xfrm>
              <a:custGeom>
                <a:avLst/>
                <a:gdLst>
                  <a:gd name="T0" fmla="*/ 22 w 99"/>
                  <a:gd name="T1" fmla="*/ 316 h 741"/>
                  <a:gd name="T2" fmla="*/ 25 w 99"/>
                  <a:gd name="T3" fmla="*/ 316 h 741"/>
                  <a:gd name="T4" fmla="*/ 34 w 99"/>
                  <a:gd name="T5" fmla="*/ 311 h 741"/>
                  <a:gd name="T6" fmla="*/ 46 w 99"/>
                  <a:gd name="T7" fmla="*/ 305 h 741"/>
                  <a:gd name="T8" fmla="*/ 61 w 99"/>
                  <a:gd name="T9" fmla="*/ 296 h 741"/>
                  <a:gd name="T10" fmla="*/ 75 w 99"/>
                  <a:gd name="T11" fmla="*/ 285 h 741"/>
                  <a:gd name="T12" fmla="*/ 87 w 99"/>
                  <a:gd name="T13" fmla="*/ 272 h 741"/>
                  <a:gd name="T14" fmla="*/ 95 w 99"/>
                  <a:gd name="T15" fmla="*/ 257 h 741"/>
                  <a:gd name="T16" fmla="*/ 99 w 99"/>
                  <a:gd name="T17" fmla="*/ 239 h 741"/>
                  <a:gd name="T18" fmla="*/ 98 w 99"/>
                  <a:gd name="T19" fmla="*/ 220 h 741"/>
                  <a:gd name="T20" fmla="*/ 93 w 99"/>
                  <a:gd name="T21" fmla="*/ 203 h 741"/>
                  <a:gd name="T22" fmla="*/ 88 w 99"/>
                  <a:gd name="T23" fmla="*/ 188 h 741"/>
                  <a:gd name="T24" fmla="*/ 80 w 99"/>
                  <a:gd name="T25" fmla="*/ 175 h 741"/>
                  <a:gd name="T26" fmla="*/ 71 w 99"/>
                  <a:gd name="T27" fmla="*/ 164 h 741"/>
                  <a:gd name="T28" fmla="*/ 61 w 99"/>
                  <a:gd name="T29" fmla="*/ 155 h 741"/>
                  <a:gd name="T30" fmla="*/ 51 w 99"/>
                  <a:gd name="T31" fmla="*/ 146 h 741"/>
                  <a:gd name="T32" fmla="*/ 41 w 99"/>
                  <a:gd name="T33" fmla="*/ 139 h 741"/>
                  <a:gd name="T34" fmla="*/ 27 w 99"/>
                  <a:gd name="T35" fmla="*/ 123 h 741"/>
                  <a:gd name="T36" fmla="*/ 20 w 99"/>
                  <a:gd name="T37" fmla="*/ 105 h 741"/>
                  <a:gd name="T38" fmla="*/ 16 w 99"/>
                  <a:gd name="T39" fmla="*/ 84 h 741"/>
                  <a:gd name="T40" fmla="*/ 16 w 99"/>
                  <a:gd name="T41" fmla="*/ 63 h 741"/>
                  <a:gd name="T42" fmla="*/ 19 w 99"/>
                  <a:gd name="T43" fmla="*/ 53 h 741"/>
                  <a:gd name="T44" fmla="*/ 23 w 99"/>
                  <a:gd name="T45" fmla="*/ 44 h 741"/>
                  <a:gd name="T46" fmla="*/ 31 w 99"/>
                  <a:gd name="T47" fmla="*/ 35 h 741"/>
                  <a:gd name="T48" fmla="*/ 39 w 99"/>
                  <a:gd name="T49" fmla="*/ 26 h 741"/>
                  <a:gd name="T50" fmla="*/ 47 w 99"/>
                  <a:gd name="T51" fmla="*/ 20 h 741"/>
                  <a:gd name="T52" fmla="*/ 54 w 99"/>
                  <a:gd name="T53" fmla="*/ 17 h 741"/>
                  <a:gd name="T54" fmla="*/ 59 w 99"/>
                  <a:gd name="T55" fmla="*/ 13 h 741"/>
                  <a:gd name="T56" fmla="*/ 61 w 99"/>
                  <a:gd name="T57" fmla="*/ 11 h 741"/>
                  <a:gd name="T58" fmla="*/ 56 w 99"/>
                  <a:gd name="T59" fmla="*/ 0 h 741"/>
                  <a:gd name="T60" fmla="*/ 46 w 99"/>
                  <a:gd name="T61" fmla="*/ 6 h 741"/>
                  <a:gd name="T62" fmla="*/ 35 w 99"/>
                  <a:gd name="T63" fmla="*/ 13 h 741"/>
                  <a:gd name="T64" fmla="*/ 25 w 99"/>
                  <a:gd name="T65" fmla="*/ 22 h 741"/>
                  <a:gd name="T66" fmla="*/ 18 w 99"/>
                  <a:gd name="T67" fmla="*/ 30 h 741"/>
                  <a:gd name="T68" fmla="*/ 10 w 99"/>
                  <a:gd name="T69" fmla="*/ 39 h 741"/>
                  <a:gd name="T70" fmla="*/ 5 w 99"/>
                  <a:gd name="T71" fmla="*/ 49 h 741"/>
                  <a:gd name="T72" fmla="*/ 1 w 99"/>
                  <a:gd name="T73" fmla="*/ 57 h 741"/>
                  <a:gd name="T74" fmla="*/ 0 w 99"/>
                  <a:gd name="T75" fmla="*/ 65 h 741"/>
                  <a:gd name="T76" fmla="*/ 0 w 99"/>
                  <a:gd name="T77" fmla="*/ 77 h 741"/>
                  <a:gd name="T78" fmla="*/ 0 w 99"/>
                  <a:gd name="T79" fmla="*/ 87 h 741"/>
                  <a:gd name="T80" fmla="*/ 0 w 99"/>
                  <a:gd name="T81" fmla="*/ 98 h 741"/>
                  <a:gd name="T82" fmla="*/ 2 w 99"/>
                  <a:gd name="T83" fmla="*/ 108 h 741"/>
                  <a:gd name="T84" fmla="*/ 7 w 99"/>
                  <a:gd name="T85" fmla="*/ 119 h 741"/>
                  <a:gd name="T86" fmla="*/ 13 w 99"/>
                  <a:gd name="T87" fmla="*/ 130 h 741"/>
                  <a:gd name="T88" fmla="*/ 24 w 99"/>
                  <a:gd name="T89" fmla="*/ 144 h 741"/>
                  <a:gd name="T90" fmla="*/ 38 w 99"/>
                  <a:gd name="T91" fmla="*/ 157 h 741"/>
                  <a:gd name="T92" fmla="*/ 48 w 99"/>
                  <a:gd name="T93" fmla="*/ 166 h 741"/>
                  <a:gd name="T94" fmla="*/ 56 w 99"/>
                  <a:gd name="T95" fmla="*/ 175 h 741"/>
                  <a:gd name="T96" fmla="*/ 64 w 99"/>
                  <a:gd name="T97" fmla="*/ 185 h 741"/>
                  <a:gd name="T98" fmla="*/ 69 w 99"/>
                  <a:gd name="T99" fmla="*/ 194 h 741"/>
                  <a:gd name="T100" fmla="*/ 74 w 99"/>
                  <a:gd name="T101" fmla="*/ 205 h 741"/>
                  <a:gd name="T102" fmla="*/ 77 w 99"/>
                  <a:gd name="T103" fmla="*/ 216 h 741"/>
                  <a:gd name="T104" fmla="*/ 78 w 99"/>
                  <a:gd name="T105" fmla="*/ 228 h 741"/>
                  <a:gd name="T106" fmla="*/ 79 w 99"/>
                  <a:gd name="T107" fmla="*/ 241 h 741"/>
                  <a:gd name="T108" fmla="*/ 77 w 99"/>
                  <a:gd name="T109" fmla="*/ 255 h 741"/>
                  <a:gd name="T110" fmla="*/ 72 w 99"/>
                  <a:gd name="T111" fmla="*/ 267 h 741"/>
                  <a:gd name="T112" fmla="*/ 63 w 99"/>
                  <a:gd name="T113" fmla="*/ 278 h 741"/>
                  <a:gd name="T114" fmla="*/ 53 w 99"/>
                  <a:gd name="T115" fmla="*/ 288 h 741"/>
                  <a:gd name="T116" fmla="*/ 42 w 99"/>
                  <a:gd name="T117" fmla="*/ 297 h 741"/>
                  <a:gd name="T118" fmla="*/ 33 w 99"/>
                  <a:gd name="T119" fmla="*/ 302 h 741"/>
                  <a:gd name="T120" fmla="*/ 25 w 99"/>
                  <a:gd name="T121" fmla="*/ 306 h 741"/>
                  <a:gd name="T122" fmla="*/ 20 w 99"/>
                  <a:gd name="T123" fmla="*/ 307 h 741"/>
                  <a:gd name="T124" fmla="*/ 22 w 99"/>
                  <a:gd name="T125" fmla="*/ 316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4" name="Freeform 39"/>
              <p:cNvSpPr>
                <a:spLocks noChangeArrowheads="1"/>
              </p:cNvSpPr>
              <p:nvPr/>
            </p:nvSpPr>
            <p:spPr bwMode="auto">
              <a:xfrm>
                <a:off x="108" y="2997"/>
                <a:ext cx="155" cy="991"/>
              </a:xfrm>
              <a:custGeom>
                <a:avLst/>
                <a:gdLst>
                  <a:gd name="T0" fmla="*/ 92 w 155"/>
                  <a:gd name="T1" fmla="*/ 553 h 1315"/>
                  <a:gd name="T2" fmla="*/ 98 w 155"/>
                  <a:gd name="T3" fmla="*/ 563 h 1315"/>
                  <a:gd name="T4" fmla="*/ 108 w 155"/>
                  <a:gd name="T5" fmla="*/ 555 h 1315"/>
                  <a:gd name="T6" fmla="*/ 119 w 155"/>
                  <a:gd name="T7" fmla="*/ 545 h 1315"/>
                  <a:gd name="T8" fmla="*/ 128 w 155"/>
                  <a:gd name="T9" fmla="*/ 534 h 1315"/>
                  <a:gd name="T10" fmla="*/ 137 w 155"/>
                  <a:gd name="T11" fmla="*/ 522 h 1315"/>
                  <a:gd name="T12" fmla="*/ 145 w 155"/>
                  <a:gd name="T13" fmla="*/ 510 h 1315"/>
                  <a:gd name="T14" fmla="*/ 150 w 155"/>
                  <a:gd name="T15" fmla="*/ 499 h 1315"/>
                  <a:gd name="T16" fmla="*/ 154 w 155"/>
                  <a:gd name="T17" fmla="*/ 490 h 1315"/>
                  <a:gd name="T18" fmla="*/ 155 w 155"/>
                  <a:gd name="T19" fmla="*/ 482 h 1315"/>
                  <a:gd name="T20" fmla="*/ 150 w 155"/>
                  <a:gd name="T21" fmla="*/ 440 h 1315"/>
                  <a:gd name="T22" fmla="*/ 135 w 155"/>
                  <a:gd name="T23" fmla="*/ 401 h 1315"/>
                  <a:gd name="T24" fmla="*/ 112 w 155"/>
                  <a:gd name="T25" fmla="*/ 363 h 1315"/>
                  <a:gd name="T26" fmla="*/ 86 w 155"/>
                  <a:gd name="T27" fmla="*/ 326 h 1315"/>
                  <a:gd name="T28" fmla="*/ 60 w 155"/>
                  <a:gd name="T29" fmla="*/ 287 h 1315"/>
                  <a:gd name="T30" fmla="*/ 37 w 155"/>
                  <a:gd name="T31" fmla="*/ 244 h 1315"/>
                  <a:gd name="T32" fmla="*/ 21 w 155"/>
                  <a:gd name="T33" fmla="*/ 197 h 1315"/>
                  <a:gd name="T34" fmla="*/ 15 w 155"/>
                  <a:gd name="T35" fmla="*/ 142 h 1315"/>
                  <a:gd name="T36" fmla="*/ 17 w 155"/>
                  <a:gd name="T37" fmla="*/ 122 h 1315"/>
                  <a:gd name="T38" fmla="*/ 23 w 155"/>
                  <a:gd name="T39" fmla="*/ 100 h 1315"/>
                  <a:gd name="T40" fmla="*/ 33 w 155"/>
                  <a:gd name="T41" fmla="*/ 81 h 1315"/>
                  <a:gd name="T42" fmla="*/ 44 w 155"/>
                  <a:gd name="T43" fmla="*/ 60 h 1315"/>
                  <a:gd name="T44" fmla="*/ 54 w 155"/>
                  <a:gd name="T45" fmla="*/ 43 h 1315"/>
                  <a:gd name="T46" fmla="*/ 63 w 155"/>
                  <a:gd name="T47" fmla="*/ 29 h 1315"/>
                  <a:gd name="T48" fmla="*/ 70 w 155"/>
                  <a:gd name="T49" fmla="*/ 20 h 1315"/>
                  <a:gd name="T50" fmla="*/ 72 w 155"/>
                  <a:gd name="T51" fmla="*/ 17 h 1315"/>
                  <a:gd name="T52" fmla="*/ 69 w 155"/>
                  <a:gd name="T53" fmla="*/ 0 h 1315"/>
                  <a:gd name="T54" fmla="*/ 66 w 155"/>
                  <a:gd name="T55" fmla="*/ 4 h 1315"/>
                  <a:gd name="T56" fmla="*/ 58 w 155"/>
                  <a:gd name="T57" fmla="*/ 14 h 1315"/>
                  <a:gd name="T58" fmla="*/ 47 w 155"/>
                  <a:gd name="T59" fmla="*/ 29 h 1315"/>
                  <a:gd name="T60" fmla="*/ 34 w 155"/>
                  <a:gd name="T61" fmla="*/ 47 h 1315"/>
                  <a:gd name="T62" fmla="*/ 21 w 155"/>
                  <a:gd name="T63" fmla="*/ 69 h 1315"/>
                  <a:gd name="T64" fmla="*/ 10 w 155"/>
                  <a:gd name="T65" fmla="*/ 93 h 1315"/>
                  <a:gd name="T66" fmla="*/ 3 w 155"/>
                  <a:gd name="T67" fmla="*/ 117 h 1315"/>
                  <a:gd name="T68" fmla="*/ 0 w 155"/>
                  <a:gd name="T69" fmla="*/ 142 h 1315"/>
                  <a:gd name="T70" fmla="*/ 5 w 155"/>
                  <a:gd name="T71" fmla="*/ 194 h 1315"/>
                  <a:gd name="T72" fmla="*/ 21 w 155"/>
                  <a:gd name="T73" fmla="*/ 244 h 1315"/>
                  <a:gd name="T74" fmla="*/ 43 w 155"/>
                  <a:gd name="T75" fmla="*/ 290 h 1315"/>
                  <a:gd name="T76" fmla="*/ 68 w 155"/>
                  <a:gd name="T77" fmla="*/ 333 h 1315"/>
                  <a:gd name="T78" fmla="*/ 92 w 155"/>
                  <a:gd name="T79" fmla="*/ 372 h 1315"/>
                  <a:gd name="T80" fmla="*/ 113 w 155"/>
                  <a:gd name="T81" fmla="*/ 410 h 1315"/>
                  <a:gd name="T82" fmla="*/ 129 w 155"/>
                  <a:gd name="T83" fmla="*/ 446 h 1315"/>
                  <a:gd name="T84" fmla="*/ 135 w 155"/>
                  <a:gd name="T85" fmla="*/ 480 h 1315"/>
                  <a:gd name="T86" fmla="*/ 134 w 155"/>
                  <a:gd name="T87" fmla="*/ 485 h 1315"/>
                  <a:gd name="T88" fmla="*/ 132 w 155"/>
                  <a:gd name="T89" fmla="*/ 491 h 1315"/>
                  <a:gd name="T90" fmla="*/ 128 w 155"/>
                  <a:gd name="T91" fmla="*/ 500 h 1315"/>
                  <a:gd name="T92" fmla="*/ 123 w 155"/>
                  <a:gd name="T93" fmla="*/ 509 h 1315"/>
                  <a:gd name="T94" fmla="*/ 118 w 155"/>
                  <a:gd name="T95" fmla="*/ 520 h 1315"/>
                  <a:gd name="T96" fmla="*/ 110 w 155"/>
                  <a:gd name="T97" fmla="*/ 532 h 1315"/>
                  <a:gd name="T98" fmla="*/ 101 w 155"/>
                  <a:gd name="T99" fmla="*/ 543 h 1315"/>
                  <a:gd name="T100" fmla="*/ 92 w 155"/>
                  <a:gd name="T101" fmla="*/ 553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5" name="Freeform 40"/>
              <p:cNvSpPr>
                <a:spLocks noChangeArrowheads="1"/>
              </p:cNvSpPr>
              <p:nvPr/>
            </p:nvSpPr>
            <p:spPr bwMode="auto">
              <a:xfrm>
                <a:off x="181" y="2760"/>
                <a:ext cx="132" cy="996"/>
              </a:xfrm>
              <a:custGeom>
                <a:avLst/>
                <a:gdLst>
                  <a:gd name="T0" fmla="*/ 76 w 132"/>
                  <a:gd name="T1" fmla="*/ 554 h 1319"/>
                  <a:gd name="T2" fmla="*/ 80 w 132"/>
                  <a:gd name="T3" fmla="*/ 568 h 1319"/>
                  <a:gd name="T4" fmla="*/ 82 w 132"/>
                  <a:gd name="T5" fmla="*/ 566 h 1319"/>
                  <a:gd name="T6" fmla="*/ 89 w 132"/>
                  <a:gd name="T7" fmla="*/ 561 h 1319"/>
                  <a:gd name="T8" fmla="*/ 97 w 132"/>
                  <a:gd name="T9" fmla="*/ 551 h 1319"/>
                  <a:gd name="T10" fmla="*/ 106 w 132"/>
                  <a:gd name="T11" fmla="*/ 538 h 1319"/>
                  <a:gd name="T12" fmla="*/ 116 w 132"/>
                  <a:gd name="T13" fmla="*/ 521 h 1319"/>
                  <a:gd name="T14" fmla="*/ 125 w 132"/>
                  <a:gd name="T15" fmla="*/ 500 h 1319"/>
                  <a:gd name="T16" fmla="*/ 130 w 132"/>
                  <a:gd name="T17" fmla="*/ 474 h 1319"/>
                  <a:gd name="T18" fmla="*/ 132 w 132"/>
                  <a:gd name="T19" fmla="*/ 445 h 1319"/>
                  <a:gd name="T20" fmla="*/ 127 w 132"/>
                  <a:gd name="T21" fmla="*/ 402 h 1319"/>
                  <a:gd name="T22" fmla="*/ 114 w 132"/>
                  <a:gd name="T23" fmla="*/ 359 h 1319"/>
                  <a:gd name="T24" fmla="*/ 95 w 132"/>
                  <a:gd name="T25" fmla="*/ 316 h 1319"/>
                  <a:gd name="T26" fmla="*/ 75 w 132"/>
                  <a:gd name="T27" fmla="*/ 273 h 1319"/>
                  <a:gd name="T28" fmla="*/ 54 w 132"/>
                  <a:gd name="T29" fmla="*/ 231 h 1319"/>
                  <a:gd name="T30" fmla="*/ 36 w 132"/>
                  <a:gd name="T31" fmla="*/ 190 h 1319"/>
                  <a:gd name="T32" fmla="*/ 23 w 132"/>
                  <a:gd name="T33" fmla="*/ 150 h 1319"/>
                  <a:gd name="T34" fmla="*/ 18 w 132"/>
                  <a:gd name="T35" fmla="*/ 113 h 1319"/>
                  <a:gd name="T36" fmla="*/ 20 w 132"/>
                  <a:gd name="T37" fmla="*/ 96 h 1319"/>
                  <a:gd name="T38" fmla="*/ 25 w 132"/>
                  <a:gd name="T39" fmla="*/ 79 h 1319"/>
                  <a:gd name="T40" fmla="*/ 33 w 132"/>
                  <a:gd name="T41" fmla="*/ 63 h 1319"/>
                  <a:gd name="T42" fmla="*/ 42 w 132"/>
                  <a:gd name="T43" fmla="*/ 48 h 1319"/>
                  <a:gd name="T44" fmla="*/ 53 w 132"/>
                  <a:gd name="T45" fmla="*/ 36 h 1319"/>
                  <a:gd name="T46" fmla="*/ 63 w 132"/>
                  <a:gd name="T47" fmla="*/ 26 h 1319"/>
                  <a:gd name="T48" fmla="*/ 73 w 132"/>
                  <a:gd name="T49" fmla="*/ 17 h 1319"/>
                  <a:gd name="T50" fmla="*/ 80 w 132"/>
                  <a:gd name="T51" fmla="*/ 13 h 1319"/>
                  <a:gd name="T52" fmla="*/ 75 w 132"/>
                  <a:gd name="T53" fmla="*/ 0 h 1319"/>
                  <a:gd name="T54" fmla="*/ 61 w 132"/>
                  <a:gd name="T55" fmla="*/ 9 h 1319"/>
                  <a:gd name="T56" fmla="*/ 48 w 132"/>
                  <a:gd name="T57" fmla="*/ 22 h 1319"/>
                  <a:gd name="T58" fmla="*/ 35 w 132"/>
                  <a:gd name="T59" fmla="*/ 36 h 1319"/>
                  <a:gd name="T60" fmla="*/ 24 w 132"/>
                  <a:gd name="T61" fmla="*/ 53 h 1319"/>
                  <a:gd name="T62" fmla="*/ 14 w 132"/>
                  <a:gd name="T63" fmla="*/ 69 h 1319"/>
                  <a:gd name="T64" fmla="*/ 7 w 132"/>
                  <a:gd name="T65" fmla="*/ 87 h 1319"/>
                  <a:gd name="T66" fmla="*/ 2 w 132"/>
                  <a:gd name="T67" fmla="*/ 102 h 1319"/>
                  <a:gd name="T68" fmla="*/ 0 w 132"/>
                  <a:gd name="T69" fmla="*/ 116 h 1319"/>
                  <a:gd name="T70" fmla="*/ 6 w 132"/>
                  <a:gd name="T71" fmla="*/ 156 h 1319"/>
                  <a:gd name="T72" fmla="*/ 19 w 132"/>
                  <a:gd name="T73" fmla="*/ 198 h 1319"/>
                  <a:gd name="T74" fmla="*/ 37 w 132"/>
                  <a:gd name="T75" fmla="*/ 240 h 1319"/>
                  <a:gd name="T76" fmla="*/ 58 w 132"/>
                  <a:gd name="T77" fmla="*/ 282 h 1319"/>
                  <a:gd name="T78" fmla="*/ 78 w 132"/>
                  <a:gd name="T79" fmla="*/ 325 h 1319"/>
                  <a:gd name="T80" fmla="*/ 97 w 132"/>
                  <a:gd name="T81" fmla="*/ 367 h 1319"/>
                  <a:gd name="T82" fmla="*/ 110 w 132"/>
                  <a:gd name="T83" fmla="*/ 406 h 1319"/>
                  <a:gd name="T84" fmla="*/ 115 w 132"/>
                  <a:gd name="T85" fmla="*/ 444 h 1319"/>
                  <a:gd name="T86" fmla="*/ 114 w 132"/>
                  <a:gd name="T87" fmla="*/ 461 h 1319"/>
                  <a:gd name="T88" fmla="*/ 113 w 132"/>
                  <a:gd name="T89" fmla="*/ 477 h 1319"/>
                  <a:gd name="T90" fmla="*/ 110 w 132"/>
                  <a:gd name="T91" fmla="*/ 492 h 1319"/>
                  <a:gd name="T92" fmla="*/ 105 w 132"/>
                  <a:gd name="T93" fmla="*/ 507 h 1319"/>
                  <a:gd name="T94" fmla="*/ 99 w 132"/>
                  <a:gd name="T95" fmla="*/ 521 h 1319"/>
                  <a:gd name="T96" fmla="*/ 92 w 132"/>
                  <a:gd name="T97" fmla="*/ 534 h 1319"/>
                  <a:gd name="T98" fmla="*/ 85 w 132"/>
                  <a:gd name="T99" fmla="*/ 544 h 1319"/>
                  <a:gd name="T100" fmla="*/ 76 w 132"/>
                  <a:gd name="T101" fmla="*/ 554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6" name="Freeform 41"/>
              <p:cNvSpPr>
                <a:spLocks noChangeArrowheads="1"/>
              </p:cNvSpPr>
              <p:nvPr/>
            </p:nvSpPr>
            <p:spPr bwMode="auto">
              <a:xfrm>
                <a:off x="109" y="4000"/>
                <a:ext cx="75" cy="166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2 h 220"/>
                  <a:gd name="T4" fmla="*/ 58 w 75"/>
                  <a:gd name="T5" fmla="*/ 5 h 220"/>
                  <a:gd name="T6" fmla="*/ 48 w 75"/>
                  <a:gd name="T7" fmla="*/ 11 h 220"/>
                  <a:gd name="T8" fmla="*/ 35 w 75"/>
                  <a:gd name="T9" fmla="*/ 20 h 220"/>
                  <a:gd name="T10" fmla="*/ 23 w 75"/>
                  <a:gd name="T11" fmla="*/ 34 h 220"/>
                  <a:gd name="T12" fmla="*/ 12 w 75"/>
                  <a:gd name="T13" fmla="*/ 50 h 220"/>
                  <a:gd name="T14" fmla="*/ 4 w 75"/>
                  <a:gd name="T15" fmla="*/ 70 h 220"/>
                  <a:gd name="T16" fmla="*/ 0 w 75"/>
                  <a:gd name="T17" fmla="*/ 94 h 220"/>
                  <a:gd name="T18" fmla="*/ 12 w 75"/>
                  <a:gd name="T19" fmla="*/ 91 h 220"/>
                  <a:gd name="T20" fmla="*/ 12 w 75"/>
                  <a:gd name="T21" fmla="*/ 75 h 220"/>
                  <a:gd name="T22" fmla="*/ 18 w 75"/>
                  <a:gd name="T23" fmla="*/ 59 h 220"/>
                  <a:gd name="T24" fmla="*/ 27 w 75"/>
                  <a:gd name="T25" fmla="*/ 45 h 220"/>
                  <a:gd name="T26" fmla="*/ 38 w 75"/>
                  <a:gd name="T27" fmla="*/ 32 h 220"/>
                  <a:gd name="T28" fmla="*/ 49 w 75"/>
                  <a:gd name="T29" fmla="*/ 22 h 220"/>
                  <a:gd name="T30" fmla="*/ 61 w 75"/>
                  <a:gd name="T31" fmla="*/ 14 h 220"/>
                  <a:gd name="T32" fmla="*/ 70 w 75"/>
                  <a:gd name="T33" fmla="*/ 9 h 220"/>
                  <a:gd name="T34" fmla="*/ 75 w 75"/>
                  <a:gd name="T35" fmla="*/ 8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9160" name="Group 42"/>
            <p:cNvGrpSpPr>
              <a:grpSpLocks/>
            </p:cNvGrpSpPr>
            <p:nvPr/>
          </p:nvGrpSpPr>
          <p:grpSpPr bwMode="auto">
            <a:xfrm>
              <a:off x="96" y="340"/>
              <a:ext cx="498" cy="3438"/>
              <a:chOff x="96" y="340"/>
              <a:chExt cx="498" cy="3438"/>
            </a:xfrm>
          </p:grpSpPr>
          <p:sp>
            <p:nvSpPr>
              <p:cNvPr id="49161" name="Freeform 43"/>
              <p:cNvSpPr>
                <a:spLocks noChangeArrowheads="1"/>
              </p:cNvSpPr>
              <p:nvPr/>
            </p:nvSpPr>
            <p:spPr bwMode="auto">
              <a:xfrm>
                <a:off x="239" y="1912"/>
                <a:ext cx="143" cy="548"/>
              </a:xfrm>
              <a:custGeom>
                <a:avLst/>
                <a:gdLst>
                  <a:gd name="T0" fmla="*/ 67 w 143"/>
                  <a:gd name="T1" fmla="*/ 308 h 727"/>
                  <a:gd name="T2" fmla="*/ 89 w 143"/>
                  <a:gd name="T3" fmla="*/ 289 h 727"/>
                  <a:gd name="T4" fmla="*/ 118 w 143"/>
                  <a:gd name="T5" fmla="*/ 257 h 727"/>
                  <a:gd name="T6" fmla="*/ 140 w 143"/>
                  <a:gd name="T7" fmla="*/ 220 h 727"/>
                  <a:gd name="T8" fmla="*/ 139 w 143"/>
                  <a:gd name="T9" fmla="*/ 181 h 727"/>
                  <a:gd name="T10" fmla="*/ 116 w 143"/>
                  <a:gd name="T11" fmla="*/ 145 h 727"/>
                  <a:gd name="T12" fmla="*/ 84 w 143"/>
                  <a:gd name="T13" fmla="*/ 116 h 727"/>
                  <a:gd name="T14" fmla="*/ 56 w 143"/>
                  <a:gd name="T15" fmla="*/ 95 h 727"/>
                  <a:gd name="T16" fmla="*/ 40 w 143"/>
                  <a:gd name="T17" fmla="*/ 84 h 727"/>
                  <a:gd name="T18" fmla="*/ 28 w 143"/>
                  <a:gd name="T19" fmla="*/ 72 h 727"/>
                  <a:gd name="T20" fmla="*/ 18 w 143"/>
                  <a:gd name="T21" fmla="*/ 61 h 727"/>
                  <a:gd name="T22" fmla="*/ 12 w 143"/>
                  <a:gd name="T23" fmla="*/ 48 h 727"/>
                  <a:gd name="T24" fmla="*/ 15 w 143"/>
                  <a:gd name="T25" fmla="*/ 28 h 727"/>
                  <a:gd name="T26" fmla="*/ 37 w 143"/>
                  <a:gd name="T27" fmla="*/ 9 h 727"/>
                  <a:gd name="T28" fmla="*/ 40 w 143"/>
                  <a:gd name="T29" fmla="*/ 5 h 727"/>
                  <a:gd name="T30" fmla="*/ 38 w 143"/>
                  <a:gd name="T31" fmla="*/ 2 h 727"/>
                  <a:gd name="T32" fmla="*/ 31 w 143"/>
                  <a:gd name="T33" fmla="*/ 4 h 727"/>
                  <a:gd name="T34" fmla="*/ 18 w 143"/>
                  <a:gd name="T35" fmla="*/ 14 h 727"/>
                  <a:gd name="T36" fmla="*/ 7 w 143"/>
                  <a:gd name="T37" fmla="*/ 25 h 727"/>
                  <a:gd name="T38" fmla="*/ 1 w 143"/>
                  <a:gd name="T39" fmla="*/ 37 h 727"/>
                  <a:gd name="T40" fmla="*/ 1 w 143"/>
                  <a:gd name="T41" fmla="*/ 50 h 727"/>
                  <a:gd name="T42" fmla="*/ 7 w 143"/>
                  <a:gd name="T43" fmla="*/ 64 h 727"/>
                  <a:gd name="T44" fmla="*/ 18 w 143"/>
                  <a:gd name="T45" fmla="*/ 79 h 727"/>
                  <a:gd name="T46" fmla="*/ 37 w 143"/>
                  <a:gd name="T47" fmla="*/ 95 h 727"/>
                  <a:gd name="T48" fmla="*/ 72 w 143"/>
                  <a:gd name="T49" fmla="*/ 120 h 727"/>
                  <a:gd name="T50" fmla="*/ 103 w 143"/>
                  <a:gd name="T51" fmla="*/ 148 h 727"/>
                  <a:gd name="T52" fmla="*/ 119 w 143"/>
                  <a:gd name="T53" fmla="*/ 173 h 727"/>
                  <a:gd name="T54" fmla="*/ 127 w 143"/>
                  <a:gd name="T55" fmla="*/ 193 h 727"/>
                  <a:gd name="T56" fmla="*/ 127 w 143"/>
                  <a:gd name="T57" fmla="*/ 216 h 727"/>
                  <a:gd name="T58" fmla="*/ 111 w 143"/>
                  <a:gd name="T59" fmla="*/ 246 h 727"/>
                  <a:gd name="T60" fmla="*/ 86 w 143"/>
                  <a:gd name="T61" fmla="*/ 274 h 727"/>
                  <a:gd name="T62" fmla="*/ 66 w 143"/>
                  <a:gd name="T63" fmla="*/ 292 h 727"/>
                  <a:gd name="T64" fmla="*/ 64 w 143"/>
                  <a:gd name="T65" fmla="*/ 311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2" name="Freeform 44"/>
              <p:cNvSpPr>
                <a:spLocks noChangeArrowheads="1"/>
              </p:cNvSpPr>
              <p:nvPr/>
            </p:nvSpPr>
            <p:spPr bwMode="auto">
              <a:xfrm>
                <a:off x="256" y="1582"/>
                <a:ext cx="133" cy="634"/>
              </a:xfrm>
              <a:custGeom>
                <a:avLst/>
                <a:gdLst>
                  <a:gd name="T0" fmla="*/ 116 w 133"/>
                  <a:gd name="T1" fmla="*/ 346 h 839"/>
                  <a:gd name="T2" fmla="*/ 118 w 133"/>
                  <a:gd name="T3" fmla="*/ 348 h 839"/>
                  <a:gd name="T4" fmla="*/ 121 w 133"/>
                  <a:gd name="T5" fmla="*/ 353 h 839"/>
                  <a:gd name="T6" fmla="*/ 124 w 133"/>
                  <a:gd name="T7" fmla="*/ 359 h 839"/>
                  <a:gd name="T8" fmla="*/ 125 w 133"/>
                  <a:gd name="T9" fmla="*/ 362 h 839"/>
                  <a:gd name="T10" fmla="*/ 126 w 133"/>
                  <a:gd name="T11" fmla="*/ 359 h 839"/>
                  <a:gd name="T12" fmla="*/ 129 w 133"/>
                  <a:gd name="T13" fmla="*/ 351 h 839"/>
                  <a:gd name="T14" fmla="*/ 132 w 133"/>
                  <a:gd name="T15" fmla="*/ 340 h 839"/>
                  <a:gd name="T16" fmla="*/ 133 w 133"/>
                  <a:gd name="T17" fmla="*/ 329 h 839"/>
                  <a:gd name="T18" fmla="*/ 127 w 133"/>
                  <a:gd name="T19" fmla="*/ 299 h 839"/>
                  <a:gd name="T20" fmla="*/ 113 w 133"/>
                  <a:gd name="T21" fmla="*/ 274 h 839"/>
                  <a:gd name="T22" fmla="*/ 94 w 133"/>
                  <a:gd name="T23" fmla="*/ 249 h 839"/>
                  <a:gd name="T24" fmla="*/ 72 w 133"/>
                  <a:gd name="T25" fmla="*/ 224 h 839"/>
                  <a:gd name="T26" fmla="*/ 49 w 133"/>
                  <a:gd name="T27" fmla="*/ 199 h 839"/>
                  <a:gd name="T28" fmla="*/ 30 w 133"/>
                  <a:gd name="T29" fmla="*/ 170 h 839"/>
                  <a:gd name="T30" fmla="*/ 16 w 133"/>
                  <a:gd name="T31" fmla="*/ 138 h 839"/>
                  <a:gd name="T32" fmla="*/ 10 w 133"/>
                  <a:gd name="T33" fmla="*/ 100 h 839"/>
                  <a:gd name="T34" fmla="*/ 15 w 133"/>
                  <a:gd name="T35" fmla="*/ 71 h 839"/>
                  <a:gd name="T36" fmla="*/ 26 w 133"/>
                  <a:gd name="T37" fmla="*/ 45 h 839"/>
                  <a:gd name="T38" fmla="*/ 36 w 133"/>
                  <a:gd name="T39" fmla="*/ 23 h 839"/>
                  <a:gd name="T40" fmla="*/ 41 w 133"/>
                  <a:gd name="T41" fmla="*/ 15 h 839"/>
                  <a:gd name="T42" fmla="*/ 41 w 133"/>
                  <a:gd name="T43" fmla="*/ 12 h 839"/>
                  <a:gd name="T44" fmla="*/ 42 w 133"/>
                  <a:gd name="T45" fmla="*/ 7 h 839"/>
                  <a:gd name="T46" fmla="*/ 41 w 133"/>
                  <a:gd name="T47" fmla="*/ 3 h 839"/>
                  <a:gd name="T48" fmla="*/ 36 w 133"/>
                  <a:gd name="T49" fmla="*/ 0 h 839"/>
                  <a:gd name="T50" fmla="*/ 35 w 133"/>
                  <a:gd name="T51" fmla="*/ 3 h 839"/>
                  <a:gd name="T52" fmla="*/ 31 w 133"/>
                  <a:gd name="T53" fmla="*/ 10 h 839"/>
                  <a:gd name="T54" fmla="*/ 24 w 133"/>
                  <a:gd name="T55" fmla="*/ 20 h 839"/>
                  <a:gd name="T56" fmla="*/ 18 w 133"/>
                  <a:gd name="T57" fmla="*/ 34 h 839"/>
                  <a:gd name="T58" fmla="*/ 11 w 133"/>
                  <a:gd name="T59" fmla="*/ 49 h 839"/>
                  <a:gd name="T60" fmla="*/ 5 w 133"/>
                  <a:gd name="T61" fmla="*/ 66 h 839"/>
                  <a:gd name="T62" fmla="*/ 1 w 133"/>
                  <a:gd name="T63" fmla="*/ 83 h 839"/>
                  <a:gd name="T64" fmla="*/ 0 w 133"/>
                  <a:gd name="T65" fmla="*/ 100 h 839"/>
                  <a:gd name="T66" fmla="*/ 5 w 133"/>
                  <a:gd name="T67" fmla="*/ 137 h 839"/>
                  <a:gd name="T68" fmla="*/ 18 w 133"/>
                  <a:gd name="T69" fmla="*/ 169 h 839"/>
                  <a:gd name="T70" fmla="*/ 36 w 133"/>
                  <a:gd name="T71" fmla="*/ 199 h 839"/>
                  <a:gd name="T72" fmla="*/ 58 w 133"/>
                  <a:gd name="T73" fmla="*/ 225 h 839"/>
                  <a:gd name="T74" fmla="*/ 80 w 133"/>
                  <a:gd name="T75" fmla="*/ 251 h 839"/>
                  <a:gd name="T76" fmla="*/ 98 w 133"/>
                  <a:gd name="T77" fmla="*/ 274 h 839"/>
                  <a:gd name="T78" fmla="*/ 111 w 133"/>
                  <a:gd name="T79" fmla="*/ 298 h 839"/>
                  <a:gd name="T80" fmla="*/ 116 w 133"/>
                  <a:gd name="T81" fmla="*/ 321 h 839"/>
                  <a:gd name="T82" fmla="*/ 116 w 133"/>
                  <a:gd name="T83" fmla="*/ 328 h 839"/>
                  <a:gd name="T84" fmla="*/ 116 w 133"/>
                  <a:gd name="T85" fmla="*/ 336 h 839"/>
                  <a:gd name="T86" fmla="*/ 116 w 133"/>
                  <a:gd name="T87" fmla="*/ 342 h 839"/>
                  <a:gd name="T88" fmla="*/ 116 w 133"/>
                  <a:gd name="T89" fmla="*/ 346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3" name="Freeform 45"/>
              <p:cNvSpPr>
                <a:spLocks noChangeArrowheads="1"/>
              </p:cNvSpPr>
              <p:nvPr/>
            </p:nvSpPr>
            <p:spPr bwMode="auto">
              <a:xfrm>
                <a:off x="210" y="1039"/>
                <a:ext cx="128" cy="864"/>
              </a:xfrm>
              <a:custGeom>
                <a:avLst/>
                <a:gdLst>
                  <a:gd name="T0" fmla="*/ 91 w 128"/>
                  <a:gd name="T1" fmla="*/ 492 h 1145"/>
                  <a:gd name="T2" fmla="*/ 96 w 128"/>
                  <a:gd name="T3" fmla="*/ 487 h 1145"/>
                  <a:gd name="T4" fmla="*/ 109 w 128"/>
                  <a:gd name="T5" fmla="*/ 471 h 1145"/>
                  <a:gd name="T6" fmla="*/ 122 w 128"/>
                  <a:gd name="T7" fmla="*/ 444 h 1145"/>
                  <a:gd name="T8" fmla="*/ 128 w 128"/>
                  <a:gd name="T9" fmla="*/ 405 h 1145"/>
                  <a:gd name="T10" fmla="*/ 115 w 128"/>
                  <a:gd name="T11" fmla="*/ 340 h 1145"/>
                  <a:gd name="T12" fmla="*/ 85 w 128"/>
                  <a:gd name="T13" fmla="*/ 265 h 1145"/>
                  <a:gd name="T14" fmla="*/ 55 w 128"/>
                  <a:gd name="T15" fmla="*/ 192 h 1145"/>
                  <a:gd name="T16" fmla="*/ 41 w 128"/>
                  <a:gd name="T17" fmla="*/ 131 h 1145"/>
                  <a:gd name="T18" fmla="*/ 51 w 128"/>
                  <a:gd name="T19" fmla="*/ 85 h 1145"/>
                  <a:gd name="T20" fmla="*/ 61 w 128"/>
                  <a:gd name="T21" fmla="*/ 64 h 1145"/>
                  <a:gd name="T22" fmla="*/ 76 w 128"/>
                  <a:gd name="T23" fmla="*/ 59 h 1145"/>
                  <a:gd name="T24" fmla="*/ 90 w 128"/>
                  <a:gd name="T25" fmla="*/ 42 h 1145"/>
                  <a:gd name="T26" fmla="*/ 92 w 128"/>
                  <a:gd name="T27" fmla="*/ 35 h 1145"/>
                  <a:gd name="T28" fmla="*/ 100 w 128"/>
                  <a:gd name="T29" fmla="*/ 32 h 1145"/>
                  <a:gd name="T30" fmla="*/ 112 w 128"/>
                  <a:gd name="T31" fmla="*/ 38 h 1145"/>
                  <a:gd name="T32" fmla="*/ 113 w 128"/>
                  <a:gd name="T33" fmla="*/ 50 h 1145"/>
                  <a:gd name="T34" fmla="*/ 120 w 128"/>
                  <a:gd name="T35" fmla="*/ 48 h 1145"/>
                  <a:gd name="T36" fmla="*/ 127 w 128"/>
                  <a:gd name="T37" fmla="*/ 38 h 1145"/>
                  <a:gd name="T38" fmla="*/ 117 w 128"/>
                  <a:gd name="T39" fmla="*/ 26 h 1145"/>
                  <a:gd name="T40" fmla="*/ 101 w 128"/>
                  <a:gd name="T41" fmla="*/ 22 h 1145"/>
                  <a:gd name="T42" fmla="*/ 94 w 128"/>
                  <a:gd name="T43" fmla="*/ 18 h 1145"/>
                  <a:gd name="T44" fmla="*/ 97 w 128"/>
                  <a:gd name="T45" fmla="*/ 13 h 1145"/>
                  <a:gd name="T46" fmla="*/ 101 w 128"/>
                  <a:gd name="T47" fmla="*/ 6 h 1145"/>
                  <a:gd name="T48" fmla="*/ 100 w 128"/>
                  <a:gd name="T49" fmla="*/ 0 h 1145"/>
                  <a:gd name="T50" fmla="*/ 93 w 128"/>
                  <a:gd name="T51" fmla="*/ 2 h 1145"/>
                  <a:gd name="T52" fmla="*/ 81 w 128"/>
                  <a:gd name="T53" fmla="*/ 7 h 1145"/>
                  <a:gd name="T54" fmla="*/ 72 w 128"/>
                  <a:gd name="T55" fmla="*/ 13 h 1145"/>
                  <a:gd name="T56" fmla="*/ 62 w 128"/>
                  <a:gd name="T57" fmla="*/ 9 h 1145"/>
                  <a:gd name="T58" fmla="*/ 54 w 128"/>
                  <a:gd name="T59" fmla="*/ 5 h 1145"/>
                  <a:gd name="T60" fmla="*/ 44 w 128"/>
                  <a:gd name="T61" fmla="*/ 2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3 h 1145"/>
                  <a:gd name="T68" fmla="*/ 0 w 128"/>
                  <a:gd name="T69" fmla="*/ 14 h 1145"/>
                  <a:gd name="T70" fmla="*/ 8 w 128"/>
                  <a:gd name="T71" fmla="*/ 20 h 1145"/>
                  <a:gd name="T72" fmla="*/ 15 w 128"/>
                  <a:gd name="T73" fmla="*/ 20 h 1145"/>
                  <a:gd name="T74" fmla="*/ 16 w 128"/>
                  <a:gd name="T75" fmla="*/ 18 h 1145"/>
                  <a:gd name="T76" fmla="*/ 16 w 128"/>
                  <a:gd name="T77" fmla="*/ 15 h 1145"/>
                  <a:gd name="T78" fmla="*/ 13 w 128"/>
                  <a:gd name="T79" fmla="*/ 11 h 1145"/>
                  <a:gd name="T80" fmla="*/ 18 w 128"/>
                  <a:gd name="T81" fmla="*/ 7 h 1145"/>
                  <a:gd name="T82" fmla="*/ 29 w 128"/>
                  <a:gd name="T83" fmla="*/ 8 h 1145"/>
                  <a:gd name="T84" fmla="*/ 40 w 128"/>
                  <a:gd name="T85" fmla="*/ 12 h 1145"/>
                  <a:gd name="T86" fmla="*/ 50 w 128"/>
                  <a:gd name="T87" fmla="*/ 17 h 1145"/>
                  <a:gd name="T88" fmla="*/ 53 w 128"/>
                  <a:gd name="T89" fmla="*/ 23 h 1145"/>
                  <a:gd name="T90" fmla="*/ 49 w 128"/>
                  <a:gd name="T91" fmla="*/ 32 h 1145"/>
                  <a:gd name="T92" fmla="*/ 44 w 128"/>
                  <a:gd name="T93" fmla="*/ 45 h 1145"/>
                  <a:gd name="T94" fmla="*/ 47 w 128"/>
                  <a:gd name="T95" fmla="*/ 57 h 1145"/>
                  <a:gd name="T96" fmla="*/ 47 w 128"/>
                  <a:gd name="T97" fmla="*/ 67 h 1145"/>
                  <a:gd name="T98" fmla="*/ 39 w 128"/>
                  <a:gd name="T99" fmla="*/ 94 h 1145"/>
                  <a:gd name="T100" fmla="*/ 34 w 128"/>
                  <a:gd name="T101" fmla="*/ 131 h 1145"/>
                  <a:gd name="T102" fmla="*/ 47 w 128"/>
                  <a:gd name="T103" fmla="*/ 196 h 1145"/>
                  <a:gd name="T104" fmla="*/ 77 w 128"/>
                  <a:gd name="T105" fmla="*/ 270 h 1145"/>
                  <a:gd name="T106" fmla="*/ 106 w 128"/>
                  <a:gd name="T107" fmla="*/ 345 h 1145"/>
                  <a:gd name="T108" fmla="*/ 119 w 128"/>
                  <a:gd name="T109" fmla="*/ 405 h 1145"/>
                  <a:gd name="T110" fmla="*/ 110 w 128"/>
                  <a:gd name="T111" fmla="*/ 452 h 1145"/>
                  <a:gd name="T112" fmla="*/ 88 w 128"/>
                  <a:gd name="T113" fmla="*/ 485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4" name="Freeform 46"/>
              <p:cNvSpPr>
                <a:spLocks noChangeArrowheads="1"/>
              </p:cNvSpPr>
              <p:nvPr/>
            </p:nvSpPr>
            <p:spPr bwMode="auto">
              <a:xfrm>
                <a:off x="313" y="1084"/>
                <a:ext cx="68" cy="478"/>
              </a:xfrm>
              <a:custGeom>
                <a:avLst/>
                <a:gdLst>
                  <a:gd name="T0" fmla="*/ 0 w 68"/>
                  <a:gd name="T1" fmla="*/ 258 h 634"/>
                  <a:gd name="T2" fmla="*/ 5 w 68"/>
                  <a:gd name="T3" fmla="*/ 271 h 634"/>
                  <a:gd name="T4" fmla="*/ 7 w 68"/>
                  <a:gd name="T5" fmla="*/ 265 h 634"/>
                  <a:gd name="T6" fmla="*/ 15 w 68"/>
                  <a:gd name="T7" fmla="*/ 248 h 634"/>
                  <a:gd name="T8" fmla="*/ 25 w 68"/>
                  <a:gd name="T9" fmla="*/ 222 h 634"/>
                  <a:gd name="T10" fmla="*/ 37 w 68"/>
                  <a:gd name="T11" fmla="*/ 188 h 634"/>
                  <a:gd name="T12" fmla="*/ 49 w 68"/>
                  <a:gd name="T13" fmla="*/ 151 h 634"/>
                  <a:gd name="T14" fmla="*/ 58 w 68"/>
                  <a:gd name="T15" fmla="*/ 111 h 634"/>
                  <a:gd name="T16" fmla="*/ 66 w 68"/>
                  <a:gd name="T17" fmla="*/ 71 h 634"/>
                  <a:gd name="T18" fmla="*/ 68 w 68"/>
                  <a:gd name="T19" fmla="*/ 34 h 634"/>
                  <a:gd name="T20" fmla="*/ 67 w 68"/>
                  <a:gd name="T21" fmla="*/ 17 h 634"/>
                  <a:gd name="T22" fmla="*/ 66 w 68"/>
                  <a:gd name="T23" fmla="*/ 6 h 634"/>
                  <a:gd name="T24" fmla="*/ 64 w 68"/>
                  <a:gd name="T25" fmla="*/ 2 h 634"/>
                  <a:gd name="T26" fmla="*/ 63 w 68"/>
                  <a:gd name="T27" fmla="*/ 0 h 634"/>
                  <a:gd name="T28" fmla="*/ 55 w 68"/>
                  <a:gd name="T29" fmla="*/ 2 h 634"/>
                  <a:gd name="T30" fmla="*/ 56 w 68"/>
                  <a:gd name="T31" fmla="*/ 4 h 634"/>
                  <a:gd name="T32" fmla="*/ 58 w 68"/>
                  <a:gd name="T33" fmla="*/ 11 h 634"/>
                  <a:gd name="T34" fmla="*/ 61 w 68"/>
                  <a:gd name="T35" fmla="*/ 21 h 634"/>
                  <a:gd name="T36" fmla="*/ 62 w 68"/>
                  <a:gd name="T37" fmla="*/ 34 h 634"/>
                  <a:gd name="T38" fmla="*/ 59 w 68"/>
                  <a:gd name="T39" fmla="*/ 69 h 634"/>
                  <a:gd name="T40" fmla="*/ 52 w 68"/>
                  <a:gd name="T41" fmla="*/ 106 h 634"/>
                  <a:gd name="T42" fmla="*/ 42 w 68"/>
                  <a:gd name="T43" fmla="*/ 143 h 634"/>
                  <a:gd name="T44" fmla="*/ 31 w 68"/>
                  <a:gd name="T45" fmla="*/ 179 h 634"/>
                  <a:gd name="T46" fmla="*/ 19 w 68"/>
                  <a:gd name="T47" fmla="*/ 210 h 634"/>
                  <a:gd name="T48" fmla="*/ 10 w 68"/>
                  <a:gd name="T49" fmla="*/ 236 h 634"/>
                  <a:gd name="T50" fmla="*/ 2 w 68"/>
                  <a:gd name="T51" fmla="*/ 253 h 634"/>
                  <a:gd name="T52" fmla="*/ 0 w 68"/>
                  <a:gd name="T53" fmla="*/ 258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5" name="Freeform 47"/>
              <p:cNvSpPr>
                <a:spLocks noChangeArrowheads="1"/>
              </p:cNvSpPr>
              <p:nvPr/>
            </p:nvSpPr>
            <p:spPr bwMode="auto">
              <a:xfrm>
                <a:off x="228" y="660"/>
                <a:ext cx="226" cy="246"/>
              </a:xfrm>
              <a:custGeom>
                <a:avLst/>
                <a:gdLst>
                  <a:gd name="T0" fmla="*/ 137 w 226"/>
                  <a:gd name="T1" fmla="*/ 3 h 327"/>
                  <a:gd name="T2" fmla="*/ 120 w 226"/>
                  <a:gd name="T3" fmla="*/ 10 h 327"/>
                  <a:gd name="T4" fmla="*/ 104 w 226"/>
                  <a:gd name="T5" fmla="*/ 11 h 327"/>
                  <a:gd name="T6" fmla="*/ 99 w 226"/>
                  <a:gd name="T7" fmla="*/ 8 h 327"/>
                  <a:gd name="T8" fmla="*/ 92 w 226"/>
                  <a:gd name="T9" fmla="*/ 5 h 327"/>
                  <a:gd name="T10" fmla="*/ 78 w 226"/>
                  <a:gd name="T11" fmla="*/ 4 h 327"/>
                  <a:gd name="T12" fmla="*/ 67 w 226"/>
                  <a:gd name="T13" fmla="*/ 5 h 327"/>
                  <a:gd name="T14" fmla="*/ 57 w 226"/>
                  <a:gd name="T15" fmla="*/ 6 h 327"/>
                  <a:gd name="T16" fmla="*/ 47 w 226"/>
                  <a:gd name="T17" fmla="*/ 6 h 327"/>
                  <a:gd name="T18" fmla="*/ 36 w 226"/>
                  <a:gd name="T19" fmla="*/ 8 h 327"/>
                  <a:gd name="T20" fmla="*/ 21 w 226"/>
                  <a:gd name="T21" fmla="*/ 13 h 327"/>
                  <a:gd name="T22" fmla="*/ 9 w 226"/>
                  <a:gd name="T23" fmla="*/ 22 h 327"/>
                  <a:gd name="T24" fmla="*/ 2 w 226"/>
                  <a:gd name="T25" fmla="*/ 32 h 327"/>
                  <a:gd name="T26" fmla="*/ 3 w 226"/>
                  <a:gd name="T27" fmla="*/ 42 h 327"/>
                  <a:gd name="T28" fmla="*/ 19 w 226"/>
                  <a:gd name="T29" fmla="*/ 44 h 327"/>
                  <a:gd name="T30" fmla="*/ 24 w 226"/>
                  <a:gd name="T31" fmla="*/ 41 h 327"/>
                  <a:gd name="T32" fmla="*/ 19 w 226"/>
                  <a:gd name="T33" fmla="*/ 40 h 327"/>
                  <a:gd name="T34" fmla="*/ 11 w 226"/>
                  <a:gd name="T35" fmla="*/ 35 h 327"/>
                  <a:gd name="T36" fmla="*/ 11 w 226"/>
                  <a:gd name="T37" fmla="*/ 29 h 327"/>
                  <a:gd name="T38" fmla="*/ 18 w 226"/>
                  <a:gd name="T39" fmla="*/ 25 h 327"/>
                  <a:gd name="T40" fmla="*/ 30 w 226"/>
                  <a:gd name="T41" fmla="*/ 22 h 327"/>
                  <a:gd name="T42" fmla="*/ 42 w 226"/>
                  <a:gd name="T43" fmla="*/ 20 h 327"/>
                  <a:gd name="T44" fmla="*/ 52 w 226"/>
                  <a:gd name="T45" fmla="*/ 18 h 327"/>
                  <a:gd name="T46" fmla="*/ 61 w 226"/>
                  <a:gd name="T47" fmla="*/ 14 h 327"/>
                  <a:gd name="T48" fmla="*/ 69 w 226"/>
                  <a:gd name="T49" fmla="*/ 11 h 327"/>
                  <a:gd name="T50" fmla="*/ 75 w 226"/>
                  <a:gd name="T51" fmla="*/ 8 h 327"/>
                  <a:gd name="T52" fmla="*/ 85 w 226"/>
                  <a:gd name="T53" fmla="*/ 7 h 327"/>
                  <a:gd name="T54" fmla="*/ 94 w 226"/>
                  <a:gd name="T55" fmla="*/ 11 h 327"/>
                  <a:gd name="T56" fmla="*/ 94 w 226"/>
                  <a:gd name="T57" fmla="*/ 20 h 327"/>
                  <a:gd name="T58" fmla="*/ 90 w 226"/>
                  <a:gd name="T59" fmla="*/ 33 h 327"/>
                  <a:gd name="T60" fmla="*/ 89 w 226"/>
                  <a:gd name="T61" fmla="*/ 44 h 327"/>
                  <a:gd name="T62" fmla="*/ 94 w 226"/>
                  <a:gd name="T63" fmla="*/ 56 h 327"/>
                  <a:gd name="T64" fmla="*/ 102 w 226"/>
                  <a:gd name="T65" fmla="*/ 68 h 327"/>
                  <a:gd name="T66" fmla="*/ 114 w 226"/>
                  <a:gd name="T67" fmla="*/ 81 h 327"/>
                  <a:gd name="T68" fmla="*/ 128 w 226"/>
                  <a:gd name="T69" fmla="*/ 99 h 327"/>
                  <a:gd name="T70" fmla="*/ 130 w 226"/>
                  <a:gd name="T71" fmla="*/ 126 h 327"/>
                  <a:gd name="T72" fmla="*/ 138 w 226"/>
                  <a:gd name="T73" fmla="*/ 139 h 327"/>
                  <a:gd name="T74" fmla="*/ 139 w 226"/>
                  <a:gd name="T75" fmla="*/ 134 h 327"/>
                  <a:gd name="T76" fmla="*/ 140 w 226"/>
                  <a:gd name="T77" fmla="*/ 124 h 327"/>
                  <a:gd name="T78" fmla="*/ 136 w 226"/>
                  <a:gd name="T79" fmla="*/ 106 h 327"/>
                  <a:gd name="T80" fmla="*/ 134 w 226"/>
                  <a:gd name="T81" fmla="*/ 87 h 327"/>
                  <a:gd name="T82" fmla="*/ 148 w 226"/>
                  <a:gd name="T83" fmla="*/ 68 h 327"/>
                  <a:gd name="T84" fmla="*/ 156 w 226"/>
                  <a:gd name="T85" fmla="*/ 41 h 327"/>
                  <a:gd name="T86" fmla="*/ 147 w 226"/>
                  <a:gd name="T87" fmla="*/ 17 h 327"/>
                  <a:gd name="T88" fmla="*/ 146 w 226"/>
                  <a:gd name="T89" fmla="*/ 4 h 327"/>
                  <a:gd name="T90" fmla="*/ 163 w 226"/>
                  <a:gd name="T91" fmla="*/ 3 h 327"/>
                  <a:gd name="T92" fmla="*/ 175 w 226"/>
                  <a:gd name="T93" fmla="*/ 10 h 327"/>
                  <a:gd name="T94" fmla="*/ 186 w 226"/>
                  <a:gd name="T95" fmla="*/ 20 h 327"/>
                  <a:gd name="T96" fmla="*/ 196 w 226"/>
                  <a:gd name="T97" fmla="*/ 24 h 327"/>
                  <a:gd name="T98" fmla="*/ 209 w 226"/>
                  <a:gd name="T99" fmla="*/ 32 h 327"/>
                  <a:gd name="T100" fmla="*/ 207 w 226"/>
                  <a:gd name="T101" fmla="*/ 47 h 327"/>
                  <a:gd name="T102" fmla="*/ 217 w 226"/>
                  <a:gd name="T103" fmla="*/ 42 h 327"/>
                  <a:gd name="T104" fmla="*/ 226 w 226"/>
                  <a:gd name="T105" fmla="*/ 29 h 327"/>
                  <a:gd name="T106" fmla="*/ 221 w 226"/>
                  <a:gd name="T107" fmla="*/ 22 h 327"/>
                  <a:gd name="T108" fmla="*/ 216 w 226"/>
                  <a:gd name="T109" fmla="*/ 17 h 327"/>
                  <a:gd name="T110" fmla="*/ 208 w 226"/>
                  <a:gd name="T111" fmla="*/ 11 h 327"/>
                  <a:gd name="T112" fmla="*/ 195 w 226"/>
                  <a:gd name="T113" fmla="*/ 7 h 327"/>
                  <a:gd name="T114" fmla="*/ 180 w 226"/>
                  <a:gd name="T115" fmla="*/ 5 h 327"/>
                  <a:gd name="T116" fmla="*/ 166 w 226"/>
                  <a:gd name="T117" fmla="*/ 2 h 327"/>
                  <a:gd name="T118" fmla="*/ 152 w 226"/>
                  <a:gd name="T119" fmla="*/ 0 h 327"/>
                  <a:gd name="T120" fmla="*/ 140 w 226"/>
                  <a:gd name="T121" fmla="*/ 2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6" name="Freeform 48"/>
              <p:cNvSpPr>
                <a:spLocks noChangeArrowheads="1"/>
              </p:cNvSpPr>
              <p:nvPr/>
            </p:nvSpPr>
            <p:spPr bwMode="auto">
              <a:xfrm>
                <a:off x="96" y="340"/>
                <a:ext cx="499" cy="339"/>
              </a:xfrm>
              <a:custGeom>
                <a:avLst/>
                <a:gdLst>
                  <a:gd name="T0" fmla="*/ 359 w 499"/>
                  <a:gd name="T1" fmla="*/ 87 h 448"/>
                  <a:gd name="T2" fmla="*/ 364 w 499"/>
                  <a:gd name="T3" fmla="*/ 91 h 448"/>
                  <a:gd name="T4" fmla="*/ 392 w 499"/>
                  <a:gd name="T5" fmla="*/ 86 h 448"/>
                  <a:gd name="T6" fmla="*/ 412 w 499"/>
                  <a:gd name="T7" fmla="*/ 81 h 448"/>
                  <a:gd name="T8" fmla="*/ 431 w 499"/>
                  <a:gd name="T9" fmla="*/ 76 h 448"/>
                  <a:gd name="T10" fmla="*/ 475 w 499"/>
                  <a:gd name="T11" fmla="*/ 76 h 448"/>
                  <a:gd name="T12" fmla="*/ 494 w 499"/>
                  <a:gd name="T13" fmla="*/ 96 h 448"/>
                  <a:gd name="T14" fmla="*/ 492 w 499"/>
                  <a:gd name="T15" fmla="*/ 115 h 448"/>
                  <a:gd name="T16" fmla="*/ 498 w 499"/>
                  <a:gd name="T17" fmla="*/ 131 h 448"/>
                  <a:gd name="T18" fmla="*/ 479 w 499"/>
                  <a:gd name="T19" fmla="*/ 142 h 448"/>
                  <a:gd name="T20" fmla="*/ 462 w 499"/>
                  <a:gd name="T21" fmla="*/ 141 h 448"/>
                  <a:gd name="T22" fmla="*/ 444 w 499"/>
                  <a:gd name="T23" fmla="*/ 155 h 448"/>
                  <a:gd name="T24" fmla="*/ 408 w 499"/>
                  <a:gd name="T25" fmla="*/ 163 h 448"/>
                  <a:gd name="T26" fmla="*/ 376 w 499"/>
                  <a:gd name="T27" fmla="*/ 170 h 448"/>
                  <a:gd name="T28" fmla="*/ 351 w 499"/>
                  <a:gd name="T29" fmla="*/ 179 h 448"/>
                  <a:gd name="T30" fmla="*/ 333 w 499"/>
                  <a:gd name="T31" fmla="*/ 176 h 448"/>
                  <a:gd name="T32" fmla="*/ 316 w 499"/>
                  <a:gd name="T33" fmla="*/ 182 h 448"/>
                  <a:gd name="T34" fmla="*/ 302 w 499"/>
                  <a:gd name="T35" fmla="*/ 186 h 448"/>
                  <a:gd name="T36" fmla="*/ 281 w 499"/>
                  <a:gd name="T37" fmla="*/ 183 h 448"/>
                  <a:gd name="T38" fmla="*/ 252 w 499"/>
                  <a:gd name="T39" fmla="*/ 193 h 448"/>
                  <a:gd name="T40" fmla="*/ 229 w 499"/>
                  <a:gd name="T41" fmla="*/ 189 h 448"/>
                  <a:gd name="T42" fmla="*/ 201 w 499"/>
                  <a:gd name="T43" fmla="*/ 188 h 448"/>
                  <a:gd name="T44" fmla="*/ 183 w 499"/>
                  <a:gd name="T45" fmla="*/ 173 h 448"/>
                  <a:gd name="T46" fmla="*/ 150 w 499"/>
                  <a:gd name="T47" fmla="*/ 173 h 448"/>
                  <a:gd name="T48" fmla="*/ 117 w 499"/>
                  <a:gd name="T49" fmla="*/ 170 h 448"/>
                  <a:gd name="T50" fmla="*/ 112 w 499"/>
                  <a:gd name="T51" fmla="*/ 157 h 448"/>
                  <a:gd name="T52" fmla="*/ 99 w 499"/>
                  <a:gd name="T53" fmla="*/ 143 h 448"/>
                  <a:gd name="T54" fmla="*/ 92 w 499"/>
                  <a:gd name="T55" fmla="*/ 135 h 448"/>
                  <a:gd name="T56" fmla="*/ 58 w 499"/>
                  <a:gd name="T57" fmla="*/ 138 h 448"/>
                  <a:gd name="T58" fmla="*/ 18 w 499"/>
                  <a:gd name="T59" fmla="*/ 126 h 448"/>
                  <a:gd name="T60" fmla="*/ 14 w 499"/>
                  <a:gd name="T61" fmla="*/ 106 h 448"/>
                  <a:gd name="T62" fmla="*/ 8 w 499"/>
                  <a:gd name="T63" fmla="*/ 90 h 448"/>
                  <a:gd name="T64" fmla="*/ 22 w 499"/>
                  <a:gd name="T65" fmla="*/ 79 h 448"/>
                  <a:gd name="T66" fmla="*/ 6 w 499"/>
                  <a:gd name="T67" fmla="*/ 55 h 448"/>
                  <a:gd name="T68" fmla="*/ 32 w 499"/>
                  <a:gd name="T69" fmla="*/ 52 h 448"/>
                  <a:gd name="T70" fmla="*/ 58 w 499"/>
                  <a:gd name="T71" fmla="*/ 39 h 448"/>
                  <a:gd name="T72" fmla="*/ 72 w 499"/>
                  <a:gd name="T73" fmla="*/ 46 h 448"/>
                  <a:gd name="T74" fmla="*/ 92 w 499"/>
                  <a:gd name="T75" fmla="*/ 29 h 448"/>
                  <a:gd name="T76" fmla="*/ 128 w 499"/>
                  <a:gd name="T77" fmla="*/ 24 h 448"/>
                  <a:gd name="T78" fmla="*/ 153 w 499"/>
                  <a:gd name="T79" fmla="*/ 36 h 448"/>
                  <a:gd name="T80" fmla="*/ 177 w 499"/>
                  <a:gd name="T81" fmla="*/ 47 h 448"/>
                  <a:gd name="T82" fmla="*/ 189 w 499"/>
                  <a:gd name="T83" fmla="*/ 46 h 448"/>
                  <a:gd name="T84" fmla="*/ 211 w 499"/>
                  <a:gd name="T85" fmla="*/ 17 h 448"/>
                  <a:gd name="T86" fmla="*/ 247 w 499"/>
                  <a:gd name="T87" fmla="*/ 11 h 448"/>
                  <a:gd name="T88" fmla="*/ 268 w 499"/>
                  <a:gd name="T89" fmla="*/ 8 h 448"/>
                  <a:gd name="T90" fmla="*/ 305 w 499"/>
                  <a:gd name="T91" fmla="*/ 0 h 448"/>
                  <a:gd name="T92" fmla="*/ 327 w 499"/>
                  <a:gd name="T93" fmla="*/ 6 h 448"/>
                  <a:gd name="T94" fmla="*/ 336 w 499"/>
                  <a:gd name="T95" fmla="*/ 20 h 448"/>
                  <a:gd name="T96" fmla="*/ 364 w 499"/>
                  <a:gd name="T97" fmla="*/ 14 h 448"/>
                  <a:gd name="T98" fmla="*/ 397 w 499"/>
                  <a:gd name="T99" fmla="*/ 11 h 448"/>
                  <a:gd name="T100" fmla="*/ 400 w 499"/>
                  <a:gd name="T101" fmla="*/ 27 h 448"/>
                  <a:gd name="T102" fmla="*/ 407 w 499"/>
                  <a:gd name="T103" fmla="*/ 41 h 448"/>
                  <a:gd name="T104" fmla="*/ 418 w 499"/>
                  <a:gd name="T105" fmla="*/ 64 h 448"/>
                  <a:gd name="T106" fmla="*/ 406 w 499"/>
                  <a:gd name="T107" fmla="*/ 70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7" name="Freeform 49"/>
              <p:cNvSpPr>
                <a:spLocks noChangeArrowheads="1"/>
              </p:cNvSpPr>
              <p:nvPr/>
            </p:nvSpPr>
            <p:spPr bwMode="auto">
              <a:xfrm>
                <a:off x="208" y="880"/>
                <a:ext cx="238" cy="204"/>
              </a:xfrm>
              <a:custGeom>
                <a:avLst/>
                <a:gdLst>
                  <a:gd name="T0" fmla="*/ 69 w 238"/>
                  <a:gd name="T1" fmla="*/ 103 h 270"/>
                  <a:gd name="T2" fmla="*/ 78 w 238"/>
                  <a:gd name="T3" fmla="*/ 101 h 270"/>
                  <a:gd name="T4" fmla="*/ 89 w 238"/>
                  <a:gd name="T5" fmla="*/ 94 h 270"/>
                  <a:gd name="T6" fmla="*/ 99 w 238"/>
                  <a:gd name="T7" fmla="*/ 91 h 270"/>
                  <a:gd name="T8" fmla="*/ 102 w 238"/>
                  <a:gd name="T9" fmla="*/ 92 h 270"/>
                  <a:gd name="T10" fmla="*/ 102 w 238"/>
                  <a:gd name="T11" fmla="*/ 101 h 270"/>
                  <a:gd name="T12" fmla="*/ 97 w 238"/>
                  <a:gd name="T13" fmla="*/ 107 h 270"/>
                  <a:gd name="T14" fmla="*/ 98 w 238"/>
                  <a:gd name="T15" fmla="*/ 111 h 270"/>
                  <a:gd name="T16" fmla="*/ 106 w 238"/>
                  <a:gd name="T17" fmla="*/ 113 h 270"/>
                  <a:gd name="T18" fmla="*/ 115 w 238"/>
                  <a:gd name="T19" fmla="*/ 114 h 270"/>
                  <a:gd name="T20" fmla="*/ 121 w 238"/>
                  <a:gd name="T21" fmla="*/ 116 h 270"/>
                  <a:gd name="T22" fmla="*/ 136 w 238"/>
                  <a:gd name="T23" fmla="*/ 110 h 270"/>
                  <a:gd name="T24" fmla="*/ 146 w 238"/>
                  <a:gd name="T25" fmla="*/ 111 h 270"/>
                  <a:gd name="T26" fmla="*/ 154 w 238"/>
                  <a:gd name="T27" fmla="*/ 112 h 270"/>
                  <a:gd name="T28" fmla="*/ 164 w 238"/>
                  <a:gd name="T29" fmla="*/ 112 h 270"/>
                  <a:gd name="T30" fmla="*/ 174 w 238"/>
                  <a:gd name="T31" fmla="*/ 110 h 270"/>
                  <a:gd name="T32" fmla="*/ 184 w 238"/>
                  <a:gd name="T33" fmla="*/ 107 h 270"/>
                  <a:gd name="T34" fmla="*/ 195 w 238"/>
                  <a:gd name="T35" fmla="*/ 107 h 270"/>
                  <a:gd name="T36" fmla="*/ 202 w 238"/>
                  <a:gd name="T37" fmla="*/ 105 h 270"/>
                  <a:gd name="T38" fmla="*/ 211 w 238"/>
                  <a:gd name="T39" fmla="*/ 101 h 270"/>
                  <a:gd name="T40" fmla="*/ 223 w 238"/>
                  <a:gd name="T41" fmla="*/ 100 h 270"/>
                  <a:gd name="T42" fmla="*/ 234 w 238"/>
                  <a:gd name="T43" fmla="*/ 92 h 270"/>
                  <a:gd name="T44" fmla="*/ 232 w 238"/>
                  <a:gd name="T45" fmla="*/ 83 h 270"/>
                  <a:gd name="T46" fmla="*/ 234 w 238"/>
                  <a:gd name="T47" fmla="*/ 76 h 270"/>
                  <a:gd name="T48" fmla="*/ 238 w 238"/>
                  <a:gd name="T49" fmla="*/ 69 h 270"/>
                  <a:gd name="T50" fmla="*/ 225 w 238"/>
                  <a:gd name="T51" fmla="*/ 58 h 270"/>
                  <a:gd name="T52" fmla="*/ 197 w 238"/>
                  <a:gd name="T53" fmla="*/ 57 h 270"/>
                  <a:gd name="T54" fmla="*/ 191 w 238"/>
                  <a:gd name="T55" fmla="*/ 54 h 270"/>
                  <a:gd name="T56" fmla="*/ 196 w 238"/>
                  <a:gd name="T57" fmla="*/ 52 h 270"/>
                  <a:gd name="T58" fmla="*/ 201 w 238"/>
                  <a:gd name="T59" fmla="*/ 45 h 270"/>
                  <a:gd name="T60" fmla="*/ 199 w 238"/>
                  <a:gd name="T61" fmla="*/ 39 h 270"/>
                  <a:gd name="T62" fmla="*/ 196 w 238"/>
                  <a:gd name="T63" fmla="*/ 34 h 270"/>
                  <a:gd name="T64" fmla="*/ 188 w 238"/>
                  <a:gd name="T65" fmla="*/ 29 h 270"/>
                  <a:gd name="T66" fmla="*/ 174 w 238"/>
                  <a:gd name="T67" fmla="*/ 24 h 270"/>
                  <a:gd name="T68" fmla="*/ 156 w 238"/>
                  <a:gd name="T69" fmla="*/ 20 h 270"/>
                  <a:gd name="T70" fmla="*/ 142 w 238"/>
                  <a:gd name="T71" fmla="*/ 13 h 270"/>
                  <a:gd name="T72" fmla="*/ 133 w 238"/>
                  <a:gd name="T73" fmla="*/ 10 h 270"/>
                  <a:gd name="T74" fmla="*/ 124 w 238"/>
                  <a:gd name="T75" fmla="*/ 8 h 270"/>
                  <a:gd name="T76" fmla="*/ 115 w 238"/>
                  <a:gd name="T77" fmla="*/ 9 h 270"/>
                  <a:gd name="T78" fmla="*/ 105 w 238"/>
                  <a:gd name="T79" fmla="*/ 13 h 270"/>
                  <a:gd name="T80" fmla="*/ 98 w 238"/>
                  <a:gd name="T81" fmla="*/ 15 h 270"/>
                  <a:gd name="T82" fmla="*/ 94 w 238"/>
                  <a:gd name="T83" fmla="*/ 11 h 270"/>
                  <a:gd name="T84" fmla="*/ 85 w 238"/>
                  <a:gd name="T85" fmla="*/ 5 h 270"/>
                  <a:gd name="T86" fmla="*/ 72 w 238"/>
                  <a:gd name="T87" fmla="*/ 2 h 270"/>
                  <a:gd name="T88" fmla="*/ 53 w 238"/>
                  <a:gd name="T89" fmla="*/ 2 h 270"/>
                  <a:gd name="T90" fmla="*/ 41 w 238"/>
                  <a:gd name="T91" fmla="*/ 9 h 270"/>
                  <a:gd name="T92" fmla="*/ 32 w 238"/>
                  <a:gd name="T93" fmla="*/ 13 h 270"/>
                  <a:gd name="T94" fmla="*/ 22 w 238"/>
                  <a:gd name="T95" fmla="*/ 14 h 270"/>
                  <a:gd name="T96" fmla="*/ 10 w 238"/>
                  <a:gd name="T97" fmla="*/ 17 h 270"/>
                  <a:gd name="T98" fmla="*/ 1 w 238"/>
                  <a:gd name="T99" fmla="*/ 25 h 270"/>
                  <a:gd name="T100" fmla="*/ 2 w 238"/>
                  <a:gd name="T101" fmla="*/ 36 h 270"/>
                  <a:gd name="T102" fmla="*/ 13 w 238"/>
                  <a:gd name="T103" fmla="*/ 45 h 270"/>
                  <a:gd name="T104" fmla="*/ 14 w 238"/>
                  <a:gd name="T105" fmla="*/ 53 h 270"/>
                  <a:gd name="T106" fmla="*/ 16 w 238"/>
                  <a:gd name="T107" fmla="*/ 64 h 270"/>
                  <a:gd name="T108" fmla="*/ 28 w 238"/>
                  <a:gd name="T109" fmla="*/ 73 h 270"/>
                  <a:gd name="T110" fmla="*/ 42 w 238"/>
                  <a:gd name="T111" fmla="*/ 78 h 270"/>
                  <a:gd name="T112" fmla="*/ 55 w 238"/>
                  <a:gd name="T113" fmla="*/ 84 h 270"/>
                  <a:gd name="T114" fmla="*/ 63 w 238"/>
                  <a:gd name="T115" fmla="*/ 94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51D1D"/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8" name="Freeform 50"/>
              <p:cNvSpPr>
                <a:spLocks noChangeArrowheads="1"/>
              </p:cNvSpPr>
              <p:nvPr/>
            </p:nvSpPr>
            <p:spPr bwMode="auto">
              <a:xfrm>
                <a:off x="499" y="572"/>
                <a:ext cx="82" cy="53"/>
              </a:xfrm>
              <a:custGeom>
                <a:avLst/>
                <a:gdLst>
                  <a:gd name="T0" fmla="*/ 82 w 82"/>
                  <a:gd name="T1" fmla="*/ 9 h 69"/>
                  <a:gd name="T2" fmla="*/ 76 w 82"/>
                  <a:gd name="T3" fmla="*/ 9 h 69"/>
                  <a:gd name="T4" fmla="*/ 69 w 82"/>
                  <a:gd name="T5" fmla="*/ 8 h 69"/>
                  <a:gd name="T6" fmla="*/ 63 w 82"/>
                  <a:gd name="T7" fmla="*/ 5 h 69"/>
                  <a:gd name="T8" fmla="*/ 59 w 82"/>
                  <a:gd name="T9" fmla="*/ 5 h 69"/>
                  <a:gd name="T10" fmla="*/ 57 w 82"/>
                  <a:gd name="T11" fmla="*/ 6 h 69"/>
                  <a:gd name="T12" fmla="*/ 59 w 82"/>
                  <a:gd name="T13" fmla="*/ 8 h 69"/>
                  <a:gd name="T14" fmla="*/ 61 w 82"/>
                  <a:gd name="T15" fmla="*/ 12 h 69"/>
                  <a:gd name="T16" fmla="*/ 62 w 82"/>
                  <a:gd name="T17" fmla="*/ 15 h 69"/>
                  <a:gd name="T18" fmla="*/ 59 w 82"/>
                  <a:gd name="T19" fmla="*/ 19 h 69"/>
                  <a:gd name="T20" fmla="*/ 51 w 82"/>
                  <a:gd name="T21" fmla="*/ 22 h 69"/>
                  <a:gd name="T22" fmla="*/ 41 w 82"/>
                  <a:gd name="T23" fmla="*/ 23 h 69"/>
                  <a:gd name="T24" fmla="*/ 33 w 82"/>
                  <a:gd name="T25" fmla="*/ 23 h 69"/>
                  <a:gd name="T26" fmla="*/ 26 w 82"/>
                  <a:gd name="T27" fmla="*/ 22 h 69"/>
                  <a:gd name="T28" fmla="*/ 20 w 82"/>
                  <a:gd name="T29" fmla="*/ 24 h 69"/>
                  <a:gd name="T30" fmla="*/ 12 w 82"/>
                  <a:gd name="T31" fmla="*/ 27 h 69"/>
                  <a:gd name="T32" fmla="*/ 5 w 82"/>
                  <a:gd name="T33" fmla="*/ 31 h 69"/>
                  <a:gd name="T34" fmla="*/ 4 w 82"/>
                  <a:gd name="T35" fmla="*/ 31 h 69"/>
                  <a:gd name="T36" fmla="*/ 1 w 82"/>
                  <a:gd name="T37" fmla="*/ 31 h 69"/>
                  <a:gd name="T38" fmla="*/ 0 w 82"/>
                  <a:gd name="T39" fmla="*/ 30 h 69"/>
                  <a:gd name="T40" fmla="*/ 4 w 82"/>
                  <a:gd name="T41" fmla="*/ 27 h 69"/>
                  <a:gd name="T42" fmla="*/ 10 w 82"/>
                  <a:gd name="T43" fmla="*/ 24 h 69"/>
                  <a:gd name="T44" fmla="*/ 14 w 82"/>
                  <a:gd name="T45" fmla="*/ 22 h 69"/>
                  <a:gd name="T46" fmla="*/ 18 w 82"/>
                  <a:gd name="T47" fmla="*/ 21 h 69"/>
                  <a:gd name="T48" fmla="*/ 23 w 82"/>
                  <a:gd name="T49" fmla="*/ 20 h 69"/>
                  <a:gd name="T50" fmla="*/ 30 w 82"/>
                  <a:gd name="T51" fmla="*/ 21 h 69"/>
                  <a:gd name="T52" fmla="*/ 39 w 82"/>
                  <a:gd name="T53" fmla="*/ 22 h 69"/>
                  <a:gd name="T54" fmla="*/ 48 w 82"/>
                  <a:gd name="T55" fmla="*/ 21 h 69"/>
                  <a:gd name="T56" fmla="*/ 52 w 82"/>
                  <a:gd name="T57" fmla="*/ 17 h 69"/>
                  <a:gd name="T58" fmla="*/ 52 w 82"/>
                  <a:gd name="T59" fmla="*/ 13 h 69"/>
                  <a:gd name="T60" fmla="*/ 49 w 82"/>
                  <a:gd name="T61" fmla="*/ 9 h 69"/>
                  <a:gd name="T62" fmla="*/ 48 w 82"/>
                  <a:gd name="T63" fmla="*/ 5 h 69"/>
                  <a:gd name="T64" fmla="*/ 49 w 82"/>
                  <a:gd name="T65" fmla="*/ 3 h 69"/>
                  <a:gd name="T66" fmla="*/ 53 w 82"/>
                  <a:gd name="T67" fmla="*/ 2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2 h 69"/>
                  <a:gd name="T74" fmla="*/ 68 w 82"/>
                  <a:gd name="T75" fmla="*/ 3 h 69"/>
                  <a:gd name="T76" fmla="*/ 73 w 82"/>
                  <a:gd name="T77" fmla="*/ 5 h 69"/>
                  <a:gd name="T78" fmla="*/ 77 w 82"/>
                  <a:gd name="T79" fmla="*/ 7 h 69"/>
                  <a:gd name="T80" fmla="*/ 82 w 82"/>
                  <a:gd name="T81" fmla="*/ 9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9" name="Freeform 51"/>
              <p:cNvSpPr>
                <a:spLocks noChangeArrowheads="1"/>
              </p:cNvSpPr>
              <p:nvPr/>
            </p:nvSpPr>
            <p:spPr bwMode="auto">
              <a:xfrm>
                <a:off x="434" y="471"/>
                <a:ext cx="161" cy="98"/>
              </a:xfrm>
              <a:custGeom>
                <a:avLst/>
                <a:gdLst>
                  <a:gd name="T0" fmla="*/ 140 w 161"/>
                  <a:gd name="T1" fmla="*/ 25 h 129"/>
                  <a:gd name="T2" fmla="*/ 146 w 161"/>
                  <a:gd name="T3" fmla="*/ 18 h 129"/>
                  <a:gd name="T4" fmla="*/ 148 w 161"/>
                  <a:gd name="T5" fmla="*/ 10 h 129"/>
                  <a:gd name="T6" fmla="*/ 133 w 161"/>
                  <a:gd name="T7" fmla="*/ 5 h 129"/>
                  <a:gd name="T8" fmla="*/ 124 w 161"/>
                  <a:gd name="T9" fmla="*/ 3 h 129"/>
                  <a:gd name="T10" fmla="*/ 112 w 161"/>
                  <a:gd name="T11" fmla="*/ 3 h 129"/>
                  <a:gd name="T12" fmla="*/ 98 w 161"/>
                  <a:gd name="T13" fmla="*/ 3 h 129"/>
                  <a:gd name="T14" fmla="*/ 83 w 161"/>
                  <a:gd name="T15" fmla="*/ 5 h 129"/>
                  <a:gd name="T16" fmla="*/ 73 w 161"/>
                  <a:gd name="T17" fmla="*/ 9 h 129"/>
                  <a:gd name="T18" fmla="*/ 61 w 161"/>
                  <a:gd name="T19" fmla="*/ 12 h 129"/>
                  <a:gd name="T20" fmla="*/ 50 w 161"/>
                  <a:gd name="T21" fmla="*/ 12 h 129"/>
                  <a:gd name="T22" fmla="*/ 40 w 161"/>
                  <a:gd name="T23" fmla="*/ 14 h 129"/>
                  <a:gd name="T24" fmla="*/ 29 w 161"/>
                  <a:gd name="T25" fmla="*/ 17 h 129"/>
                  <a:gd name="T26" fmla="*/ 21 w 161"/>
                  <a:gd name="T27" fmla="*/ 21 h 129"/>
                  <a:gd name="T28" fmla="*/ 13 w 161"/>
                  <a:gd name="T29" fmla="*/ 25 h 129"/>
                  <a:gd name="T30" fmla="*/ 2 w 161"/>
                  <a:gd name="T31" fmla="*/ 30 h 129"/>
                  <a:gd name="T32" fmla="*/ 3 w 161"/>
                  <a:gd name="T33" fmla="*/ 23 h 129"/>
                  <a:gd name="T34" fmla="*/ 16 w 161"/>
                  <a:gd name="T35" fmla="*/ 11 h 129"/>
                  <a:gd name="T36" fmla="*/ 32 w 161"/>
                  <a:gd name="T37" fmla="*/ 4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6 h 129"/>
                  <a:gd name="T44" fmla="*/ 15 w 161"/>
                  <a:gd name="T45" fmla="*/ 16 h 129"/>
                  <a:gd name="T46" fmla="*/ 20 w 161"/>
                  <a:gd name="T47" fmla="*/ 17 h 129"/>
                  <a:gd name="T48" fmla="*/ 26 w 161"/>
                  <a:gd name="T49" fmla="*/ 16 h 129"/>
                  <a:gd name="T50" fmla="*/ 38 w 161"/>
                  <a:gd name="T51" fmla="*/ 13 h 129"/>
                  <a:gd name="T52" fmla="*/ 49 w 161"/>
                  <a:gd name="T53" fmla="*/ 12 h 129"/>
                  <a:gd name="T54" fmla="*/ 59 w 161"/>
                  <a:gd name="T55" fmla="*/ 11 h 129"/>
                  <a:gd name="T56" fmla="*/ 67 w 161"/>
                  <a:gd name="T57" fmla="*/ 9 h 129"/>
                  <a:gd name="T58" fmla="*/ 74 w 161"/>
                  <a:gd name="T59" fmla="*/ 5 h 129"/>
                  <a:gd name="T60" fmla="*/ 78 w 161"/>
                  <a:gd name="T61" fmla="*/ 4 h 129"/>
                  <a:gd name="T62" fmla="*/ 88 w 161"/>
                  <a:gd name="T63" fmla="*/ 2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7 h 129"/>
                  <a:gd name="T72" fmla="*/ 157 w 161"/>
                  <a:gd name="T73" fmla="*/ 16 h 129"/>
                  <a:gd name="T74" fmla="*/ 154 w 161"/>
                  <a:gd name="T75" fmla="*/ 25 h 129"/>
                  <a:gd name="T76" fmla="*/ 148 w 161"/>
                  <a:gd name="T77" fmla="*/ 32 h 129"/>
                  <a:gd name="T78" fmla="*/ 154 w 161"/>
                  <a:gd name="T79" fmla="*/ 40 h 129"/>
                  <a:gd name="T80" fmla="*/ 160 w 161"/>
                  <a:gd name="T81" fmla="*/ 45 h 129"/>
                  <a:gd name="T82" fmla="*/ 161 w 161"/>
                  <a:gd name="T83" fmla="*/ 52 h 129"/>
                  <a:gd name="T84" fmla="*/ 159 w 161"/>
                  <a:gd name="T85" fmla="*/ 56 h 129"/>
                  <a:gd name="T86" fmla="*/ 157 w 161"/>
                  <a:gd name="T87" fmla="*/ 54 h 129"/>
                  <a:gd name="T88" fmla="*/ 156 w 161"/>
                  <a:gd name="T89" fmla="*/ 43 h 129"/>
                  <a:gd name="T90" fmla="*/ 142 w 161"/>
                  <a:gd name="T91" fmla="*/ 36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0" name="Freeform 52"/>
              <p:cNvSpPr>
                <a:spLocks noChangeArrowheads="1"/>
              </p:cNvSpPr>
              <p:nvPr/>
            </p:nvSpPr>
            <p:spPr bwMode="auto">
              <a:xfrm>
                <a:off x="195" y="550"/>
                <a:ext cx="186" cy="118"/>
              </a:xfrm>
              <a:custGeom>
                <a:avLst/>
                <a:gdLst>
                  <a:gd name="T0" fmla="*/ 102 w 186"/>
                  <a:gd name="T1" fmla="*/ 67 h 156"/>
                  <a:gd name="T2" fmla="*/ 90 w 186"/>
                  <a:gd name="T3" fmla="*/ 64 h 156"/>
                  <a:gd name="T4" fmla="*/ 87 w 186"/>
                  <a:gd name="T5" fmla="*/ 54 h 156"/>
                  <a:gd name="T6" fmla="*/ 79 w 186"/>
                  <a:gd name="T7" fmla="*/ 52 h 156"/>
                  <a:gd name="T8" fmla="*/ 66 w 186"/>
                  <a:gd name="T9" fmla="*/ 51 h 156"/>
                  <a:gd name="T10" fmla="*/ 51 w 186"/>
                  <a:gd name="T11" fmla="*/ 53 h 156"/>
                  <a:gd name="T12" fmla="*/ 36 w 186"/>
                  <a:gd name="T13" fmla="*/ 53 h 156"/>
                  <a:gd name="T14" fmla="*/ 24 w 186"/>
                  <a:gd name="T15" fmla="*/ 51 h 156"/>
                  <a:gd name="T16" fmla="*/ 15 w 186"/>
                  <a:gd name="T17" fmla="*/ 48 h 156"/>
                  <a:gd name="T18" fmla="*/ 12 w 186"/>
                  <a:gd name="T19" fmla="*/ 43 h 156"/>
                  <a:gd name="T20" fmla="*/ 13 w 186"/>
                  <a:gd name="T21" fmla="*/ 38 h 156"/>
                  <a:gd name="T22" fmla="*/ 11 w 186"/>
                  <a:gd name="T23" fmla="*/ 33 h 156"/>
                  <a:gd name="T24" fmla="*/ 4 w 186"/>
                  <a:gd name="T25" fmla="*/ 30 h 156"/>
                  <a:gd name="T26" fmla="*/ 0 w 186"/>
                  <a:gd name="T27" fmla="*/ 26 h 156"/>
                  <a:gd name="T28" fmla="*/ 1 w 186"/>
                  <a:gd name="T29" fmla="*/ 22 h 156"/>
                  <a:gd name="T30" fmla="*/ 7 w 186"/>
                  <a:gd name="T31" fmla="*/ 17 h 156"/>
                  <a:gd name="T32" fmla="*/ 12 w 186"/>
                  <a:gd name="T33" fmla="*/ 14 h 156"/>
                  <a:gd name="T34" fmla="*/ 19 w 186"/>
                  <a:gd name="T35" fmla="*/ 11 h 156"/>
                  <a:gd name="T36" fmla="*/ 29 w 186"/>
                  <a:gd name="T37" fmla="*/ 6 h 156"/>
                  <a:gd name="T38" fmla="*/ 41 w 186"/>
                  <a:gd name="T39" fmla="*/ 5 h 156"/>
                  <a:gd name="T40" fmla="*/ 53 w 186"/>
                  <a:gd name="T41" fmla="*/ 4 h 156"/>
                  <a:gd name="T42" fmla="*/ 71 w 186"/>
                  <a:gd name="T43" fmla="*/ 5 h 156"/>
                  <a:gd name="T44" fmla="*/ 91 w 186"/>
                  <a:gd name="T45" fmla="*/ 6 h 156"/>
                  <a:gd name="T46" fmla="*/ 106 w 186"/>
                  <a:gd name="T47" fmla="*/ 6 h 156"/>
                  <a:gd name="T48" fmla="*/ 116 w 186"/>
                  <a:gd name="T49" fmla="*/ 5 h 156"/>
                  <a:gd name="T50" fmla="*/ 127 w 186"/>
                  <a:gd name="T51" fmla="*/ 4 h 156"/>
                  <a:gd name="T52" fmla="*/ 141 w 186"/>
                  <a:gd name="T53" fmla="*/ 4 h 156"/>
                  <a:gd name="T54" fmla="*/ 151 w 186"/>
                  <a:gd name="T55" fmla="*/ 4 h 156"/>
                  <a:gd name="T56" fmla="*/ 163 w 186"/>
                  <a:gd name="T57" fmla="*/ 4 h 156"/>
                  <a:gd name="T58" fmla="*/ 180 w 186"/>
                  <a:gd name="T59" fmla="*/ 3 h 156"/>
                  <a:gd name="T60" fmla="*/ 186 w 186"/>
                  <a:gd name="T61" fmla="*/ 0 h 156"/>
                  <a:gd name="T62" fmla="*/ 184 w 186"/>
                  <a:gd name="T63" fmla="*/ 5 h 156"/>
                  <a:gd name="T64" fmla="*/ 173 w 186"/>
                  <a:gd name="T65" fmla="*/ 6 h 156"/>
                  <a:gd name="T66" fmla="*/ 164 w 186"/>
                  <a:gd name="T67" fmla="*/ 6 h 156"/>
                  <a:gd name="T68" fmla="*/ 156 w 186"/>
                  <a:gd name="T69" fmla="*/ 6 h 156"/>
                  <a:gd name="T70" fmla="*/ 147 w 186"/>
                  <a:gd name="T71" fmla="*/ 6 h 156"/>
                  <a:gd name="T72" fmla="*/ 140 w 186"/>
                  <a:gd name="T73" fmla="*/ 8 h 156"/>
                  <a:gd name="T74" fmla="*/ 130 w 186"/>
                  <a:gd name="T75" fmla="*/ 8 h 156"/>
                  <a:gd name="T76" fmla="*/ 118 w 186"/>
                  <a:gd name="T77" fmla="*/ 9 h 156"/>
                  <a:gd name="T78" fmla="*/ 107 w 186"/>
                  <a:gd name="T79" fmla="*/ 10 h 156"/>
                  <a:gd name="T80" fmla="*/ 98 w 186"/>
                  <a:gd name="T81" fmla="*/ 10 h 156"/>
                  <a:gd name="T82" fmla="*/ 84 w 186"/>
                  <a:gd name="T83" fmla="*/ 8 h 156"/>
                  <a:gd name="T84" fmla="*/ 68 w 186"/>
                  <a:gd name="T85" fmla="*/ 8 h 156"/>
                  <a:gd name="T86" fmla="*/ 54 w 186"/>
                  <a:gd name="T87" fmla="*/ 8 h 156"/>
                  <a:gd name="T88" fmla="*/ 42 w 186"/>
                  <a:gd name="T89" fmla="*/ 8 h 156"/>
                  <a:gd name="T90" fmla="*/ 27 w 186"/>
                  <a:gd name="T91" fmla="*/ 14 h 156"/>
                  <a:gd name="T92" fmla="*/ 15 w 186"/>
                  <a:gd name="T93" fmla="*/ 17 h 156"/>
                  <a:gd name="T94" fmla="*/ 9 w 186"/>
                  <a:gd name="T95" fmla="*/ 24 h 156"/>
                  <a:gd name="T96" fmla="*/ 23 w 186"/>
                  <a:gd name="T97" fmla="*/ 32 h 156"/>
                  <a:gd name="T98" fmla="*/ 24 w 186"/>
                  <a:gd name="T99" fmla="*/ 39 h 156"/>
                  <a:gd name="T100" fmla="*/ 23 w 186"/>
                  <a:gd name="T101" fmla="*/ 44 h 156"/>
                  <a:gd name="T102" fmla="*/ 32 w 186"/>
                  <a:gd name="T103" fmla="*/ 48 h 156"/>
                  <a:gd name="T104" fmla="*/ 46 w 186"/>
                  <a:gd name="T105" fmla="*/ 48 h 156"/>
                  <a:gd name="T106" fmla="*/ 58 w 186"/>
                  <a:gd name="T107" fmla="*/ 47 h 156"/>
                  <a:gd name="T108" fmla="*/ 71 w 186"/>
                  <a:gd name="T109" fmla="*/ 46 h 156"/>
                  <a:gd name="T110" fmla="*/ 82 w 186"/>
                  <a:gd name="T111" fmla="*/ 48 h 156"/>
                  <a:gd name="T112" fmla="*/ 90 w 186"/>
                  <a:gd name="T113" fmla="*/ 51 h 156"/>
                  <a:gd name="T114" fmla="*/ 93 w 186"/>
                  <a:gd name="T115" fmla="*/ 55 h 156"/>
                  <a:gd name="T116" fmla="*/ 93 w 186"/>
                  <a:gd name="T117" fmla="*/ 61 h 156"/>
                  <a:gd name="T118" fmla="*/ 97 w 186"/>
                  <a:gd name="T119" fmla="*/ 64 h 156"/>
                  <a:gd name="T120" fmla="*/ 105 w 186"/>
                  <a:gd name="T121" fmla="*/ 66 h 156"/>
                  <a:gd name="T122" fmla="*/ 105 w 186"/>
                  <a:gd name="T123" fmla="*/ 67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1" name="Freeform 53"/>
              <p:cNvSpPr>
                <a:spLocks noChangeArrowheads="1"/>
              </p:cNvSpPr>
              <p:nvPr/>
            </p:nvSpPr>
            <p:spPr bwMode="auto">
              <a:xfrm>
                <a:off x="96" y="462"/>
                <a:ext cx="104" cy="119"/>
              </a:xfrm>
              <a:custGeom>
                <a:avLst/>
                <a:gdLst>
                  <a:gd name="T0" fmla="*/ 30 w 104"/>
                  <a:gd name="T1" fmla="*/ 3 h 159"/>
                  <a:gd name="T2" fmla="*/ 33 w 104"/>
                  <a:gd name="T3" fmla="*/ 8 h 159"/>
                  <a:gd name="T4" fmla="*/ 27 w 104"/>
                  <a:gd name="T5" fmla="*/ 14 h 159"/>
                  <a:gd name="T6" fmla="*/ 18 w 104"/>
                  <a:gd name="T7" fmla="*/ 19 h 159"/>
                  <a:gd name="T8" fmla="*/ 13 w 104"/>
                  <a:gd name="T9" fmla="*/ 23 h 159"/>
                  <a:gd name="T10" fmla="*/ 17 w 104"/>
                  <a:gd name="T11" fmla="*/ 26 h 159"/>
                  <a:gd name="T12" fmla="*/ 25 w 104"/>
                  <a:gd name="T13" fmla="*/ 28 h 159"/>
                  <a:gd name="T14" fmla="*/ 33 w 104"/>
                  <a:gd name="T15" fmla="*/ 32 h 159"/>
                  <a:gd name="T16" fmla="*/ 30 w 104"/>
                  <a:gd name="T17" fmla="*/ 37 h 159"/>
                  <a:gd name="T18" fmla="*/ 24 w 104"/>
                  <a:gd name="T19" fmla="*/ 43 h 159"/>
                  <a:gd name="T20" fmla="*/ 27 w 104"/>
                  <a:gd name="T21" fmla="*/ 51 h 159"/>
                  <a:gd name="T22" fmla="*/ 43 w 104"/>
                  <a:gd name="T23" fmla="*/ 59 h 159"/>
                  <a:gd name="T24" fmla="*/ 58 w 104"/>
                  <a:gd name="T25" fmla="*/ 59 h 159"/>
                  <a:gd name="T26" fmla="*/ 69 w 104"/>
                  <a:gd name="T27" fmla="*/ 59 h 159"/>
                  <a:gd name="T28" fmla="*/ 81 w 104"/>
                  <a:gd name="T29" fmla="*/ 58 h 159"/>
                  <a:gd name="T30" fmla="*/ 89 w 104"/>
                  <a:gd name="T31" fmla="*/ 58 h 159"/>
                  <a:gd name="T32" fmla="*/ 98 w 104"/>
                  <a:gd name="T33" fmla="*/ 59 h 159"/>
                  <a:gd name="T34" fmla="*/ 104 w 104"/>
                  <a:gd name="T35" fmla="*/ 63 h 159"/>
                  <a:gd name="T36" fmla="*/ 101 w 104"/>
                  <a:gd name="T37" fmla="*/ 64 h 159"/>
                  <a:gd name="T38" fmla="*/ 92 w 104"/>
                  <a:gd name="T39" fmla="*/ 63 h 159"/>
                  <a:gd name="T40" fmla="*/ 78 w 104"/>
                  <a:gd name="T41" fmla="*/ 64 h 159"/>
                  <a:gd name="T42" fmla="*/ 63 w 104"/>
                  <a:gd name="T43" fmla="*/ 66 h 159"/>
                  <a:gd name="T44" fmla="*/ 45 w 104"/>
                  <a:gd name="T45" fmla="*/ 66 h 159"/>
                  <a:gd name="T46" fmla="*/ 27 w 104"/>
                  <a:gd name="T47" fmla="*/ 61 h 159"/>
                  <a:gd name="T48" fmla="*/ 18 w 104"/>
                  <a:gd name="T49" fmla="*/ 55 h 159"/>
                  <a:gd name="T50" fmla="*/ 14 w 104"/>
                  <a:gd name="T51" fmla="*/ 46 h 159"/>
                  <a:gd name="T52" fmla="*/ 17 w 104"/>
                  <a:gd name="T53" fmla="*/ 39 h 159"/>
                  <a:gd name="T54" fmla="*/ 9 w 104"/>
                  <a:gd name="T55" fmla="*/ 32 h 159"/>
                  <a:gd name="T56" fmla="*/ 0 w 104"/>
                  <a:gd name="T57" fmla="*/ 25 h 159"/>
                  <a:gd name="T58" fmla="*/ 8 w 104"/>
                  <a:gd name="T59" fmla="*/ 19 h 159"/>
                  <a:gd name="T60" fmla="*/ 17 w 104"/>
                  <a:gd name="T61" fmla="*/ 15 h 159"/>
                  <a:gd name="T62" fmla="*/ 23 w 104"/>
                  <a:gd name="T63" fmla="*/ 11 h 159"/>
                  <a:gd name="T64" fmla="*/ 19 w 104"/>
                  <a:gd name="T65" fmla="*/ 7 h 159"/>
                  <a:gd name="T66" fmla="*/ 11 w 104"/>
                  <a:gd name="T67" fmla="*/ 2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2" name="Freeform 54"/>
              <p:cNvSpPr>
                <a:spLocks noChangeArrowheads="1"/>
              </p:cNvSpPr>
              <p:nvPr/>
            </p:nvSpPr>
            <p:spPr bwMode="auto">
              <a:xfrm>
                <a:off x="99" y="340"/>
                <a:ext cx="416" cy="131"/>
              </a:xfrm>
              <a:custGeom>
                <a:avLst/>
                <a:gdLst>
                  <a:gd name="T0" fmla="*/ 191 w 416"/>
                  <a:gd name="T1" fmla="*/ 75 h 174"/>
                  <a:gd name="T2" fmla="*/ 188 w 416"/>
                  <a:gd name="T3" fmla="*/ 70 h 174"/>
                  <a:gd name="T4" fmla="*/ 184 w 416"/>
                  <a:gd name="T5" fmla="*/ 61 h 174"/>
                  <a:gd name="T6" fmla="*/ 171 w 416"/>
                  <a:gd name="T7" fmla="*/ 50 h 174"/>
                  <a:gd name="T8" fmla="*/ 151 w 416"/>
                  <a:gd name="T9" fmla="*/ 39 h 174"/>
                  <a:gd name="T10" fmla="*/ 125 w 416"/>
                  <a:gd name="T11" fmla="*/ 29 h 174"/>
                  <a:gd name="T12" fmla="*/ 92 w 416"/>
                  <a:gd name="T13" fmla="*/ 33 h 174"/>
                  <a:gd name="T14" fmla="*/ 76 w 416"/>
                  <a:gd name="T15" fmla="*/ 49 h 174"/>
                  <a:gd name="T16" fmla="*/ 56 w 416"/>
                  <a:gd name="T17" fmla="*/ 50 h 174"/>
                  <a:gd name="T18" fmla="*/ 47 w 416"/>
                  <a:gd name="T19" fmla="*/ 46 h 174"/>
                  <a:gd name="T20" fmla="*/ 32 w 416"/>
                  <a:gd name="T21" fmla="*/ 56 h 174"/>
                  <a:gd name="T22" fmla="*/ 11 w 416"/>
                  <a:gd name="T23" fmla="*/ 62 h 174"/>
                  <a:gd name="T24" fmla="*/ 20 w 416"/>
                  <a:gd name="T25" fmla="*/ 67 h 174"/>
                  <a:gd name="T26" fmla="*/ 2 w 416"/>
                  <a:gd name="T27" fmla="*/ 66 h 174"/>
                  <a:gd name="T28" fmla="*/ 9 w 416"/>
                  <a:gd name="T29" fmla="*/ 50 h 174"/>
                  <a:gd name="T30" fmla="*/ 29 w 416"/>
                  <a:gd name="T31" fmla="*/ 51 h 174"/>
                  <a:gd name="T32" fmla="*/ 48 w 416"/>
                  <a:gd name="T33" fmla="*/ 40 h 174"/>
                  <a:gd name="T34" fmla="*/ 60 w 416"/>
                  <a:gd name="T35" fmla="*/ 46 h 174"/>
                  <a:gd name="T36" fmla="*/ 74 w 416"/>
                  <a:gd name="T37" fmla="*/ 40 h 174"/>
                  <a:gd name="T38" fmla="*/ 95 w 416"/>
                  <a:gd name="T39" fmla="*/ 26 h 174"/>
                  <a:gd name="T40" fmla="*/ 125 w 416"/>
                  <a:gd name="T41" fmla="*/ 23 h 174"/>
                  <a:gd name="T42" fmla="*/ 148 w 416"/>
                  <a:gd name="T43" fmla="*/ 33 h 174"/>
                  <a:gd name="T44" fmla="*/ 163 w 416"/>
                  <a:gd name="T45" fmla="*/ 39 h 174"/>
                  <a:gd name="T46" fmla="*/ 181 w 416"/>
                  <a:gd name="T47" fmla="*/ 53 h 174"/>
                  <a:gd name="T48" fmla="*/ 189 w 416"/>
                  <a:gd name="T49" fmla="*/ 36 h 174"/>
                  <a:gd name="T50" fmla="*/ 208 w 416"/>
                  <a:gd name="T51" fmla="*/ 17 h 174"/>
                  <a:gd name="T52" fmla="*/ 238 w 416"/>
                  <a:gd name="T53" fmla="*/ 10 h 174"/>
                  <a:gd name="T54" fmla="*/ 254 w 416"/>
                  <a:gd name="T55" fmla="*/ 11 h 174"/>
                  <a:gd name="T56" fmla="*/ 278 w 416"/>
                  <a:gd name="T57" fmla="*/ 4 h 174"/>
                  <a:gd name="T58" fmla="*/ 308 w 416"/>
                  <a:gd name="T59" fmla="*/ 1 h 174"/>
                  <a:gd name="T60" fmla="*/ 324 w 416"/>
                  <a:gd name="T61" fmla="*/ 6 h 174"/>
                  <a:gd name="T62" fmla="*/ 329 w 416"/>
                  <a:gd name="T63" fmla="*/ 16 h 174"/>
                  <a:gd name="T64" fmla="*/ 351 w 416"/>
                  <a:gd name="T65" fmla="*/ 18 h 174"/>
                  <a:gd name="T66" fmla="*/ 373 w 416"/>
                  <a:gd name="T67" fmla="*/ 12 h 174"/>
                  <a:gd name="T68" fmla="*/ 399 w 416"/>
                  <a:gd name="T69" fmla="*/ 15 h 174"/>
                  <a:gd name="T70" fmla="*/ 397 w 416"/>
                  <a:gd name="T71" fmla="*/ 27 h 174"/>
                  <a:gd name="T72" fmla="*/ 403 w 416"/>
                  <a:gd name="T73" fmla="*/ 38 h 174"/>
                  <a:gd name="T74" fmla="*/ 400 w 416"/>
                  <a:gd name="T75" fmla="*/ 52 h 174"/>
                  <a:gd name="T76" fmla="*/ 416 w 416"/>
                  <a:gd name="T77" fmla="*/ 66 h 174"/>
                  <a:gd name="T78" fmla="*/ 405 w 416"/>
                  <a:gd name="T79" fmla="*/ 68 h 174"/>
                  <a:gd name="T80" fmla="*/ 409 w 416"/>
                  <a:gd name="T81" fmla="*/ 63 h 174"/>
                  <a:gd name="T82" fmla="*/ 389 w 416"/>
                  <a:gd name="T83" fmla="*/ 47 h 174"/>
                  <a:gd name="T84" fmla="*/ 393 w 416"/>
                  <a:gd name="T85" fmla="*/ 40 h 174"/>
                  <a:gd name="T86" fmla="*/ 390 w 416"/>
                  <a:gd name="T87" fmla="*/ 32 h 174"/>
                  <a:gd name="T88" fmla="*/ 395 w 416"/>
                  <a:gd name="T89" fmla="*/ 22 h 174"/>
                  <a:gd name="T90" fmla="*/ 386 w 416"/>
                  <a:gd name="T91" fmla="*/ 13 h 174"/>
                  <a:gd name="T92" fmla="*/ 374 w 416"/>
                  <a:gd name="T93" fmla="*/ 20 h 174"/>
                  <a:gd name="T94" fmla="*/ 360 w 416"/>
                  <a:gd name="T95" fmla="*/ 18 h 174"/>
                  <a:gd name="T96" fmla="*/ 341 w 416"/>
                  <a:gd name="T97" fmla="*/ 24 h 174"/>
                  <a:gd name="T98" fmla="*/ 320 w 416"/>
                  <a:gd name="T99" fmla="*/ 13 h 174"/>
                  <a:gd name="T100" fmla="*/ 294 w 416"/>
                  <a:gd name="T101" fmla="*/ 6 h 174"/>
                  <a:gd name="T102" fmla="*/ 272 w 416"/>
                  <a:gd name="T103" fmla="*/ 13 h 174"/>
                  <a:gd name="T104" fmla="*/ 250 w 416"/>
                  <a:gd name="T105" fmla="*/ 17 h 174"/>
                  <a:gd name="T106" fmla="*/ 228 w 416"/>
                  <a:gd name="T107" fmla="*/ 17 h 174"/>
                  <a:gd name="T108" fmla="*/ 216 w 416"/>
                  <a:gd name="T109" fmla="*/ 20 h 174"/>
                  <a:gd name="T110" fmla="*/ 193 w 416"/>
                  <a:gd name="T111" fmla="*/ 54 h 174"/>
                  <a:gd name="T112" fmla="*/ 194 w 416"/>
                  <a:gd name="T113" fmla="*/ 68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3" name="Freeform 55"/>
              <p:cNvSpPr>
                <a:spLocks noChangeArrowheads="1"/>
              </p:cNvSpPr>
              <p:nvPr/>
            </p:nvSpPr>
            <p:spPr bwMode="auto">
              <a:xfrm>
                <a:off x="504" y="46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2 h 2"/>
                  <a:gd name="T4" fmla="*/ 2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4" name="Freeform 56"/>
              <p:cNvSpPr>
                <a:spLocks noChangeArrowheads="1"/>
              </p:cNvSpPr>
              <p:nvPr/>
            </p:nvSpPr>
            <p:spPr bwMode="auto">
              <a:xfrm>
                <a:off x="394" y="530"/>
                <a:ext cx="121" cy="127"/>
              </a:xfrm>
              <a:custGeom>
                <a:avLst/>
                <a:gdLst>
                  <a:gd name="T0" fmla="*/ 86 w 121"/>
                  <a:gd name="T1" fmla="*/ 32 h 170"/>
                  <a:gd name="T2" fmla="*/ 96 w 121"/>
                  <a:gd name="T3" fmla="*/ 25 h 170"/>
                  <a:gd name="T4" fmla="*/ 113 w 121"/>
                  <a:gd name="T5" fmla="*/ 19 h 170"/>
                  <a:gd name="T6" fmla="*/ 117 w 121"/>
                  <a:gd name="T7" fmla="*/ 11 h 170"/>
                  <a:gd name="T8" fmla="*/ 115 w 121"/>
                  <a:gd name="T9" fmla="*/ 5 h 170"/>
                  <a:gd name="T10" fmla="*/ 107 w 121"/>
                  <a:gd name="T11" fmla="*/ 2 h 170"/>
                  <a:gd name="T12" fmla="*/ 96 w 121"/>
                  <a:gd name="T13" fmla="*/ 2 h 170"/>
                  <a:gd name="T14" fmla="*/ 82 w 121"/>
                  <a:gd name="T15" fmla="*/ 4 h 170"/>
                  <a:gd name="T16" fmla="*/ 69 w 121"/>
                  <a:gd name="T17" fmla="*/ 10 h 170"/>
                  <a:gd name="T18" fmla="*/ 56 w 121"/>
                  <a:gd name="T19" fmla="*/ 12 h 170"/>
                  <a:gd name="T20" fmla="*/ 46 w 121"/>
                  <a:gd name="T21" fmla="*/ 12 h 170"/>
                  <a:gd name="T22" fmla="*/ 38 w 121"/>
                  <a:gd name="T23" fmla="*/ 12 h 170"/>
                  <a:gd name="T24" fmla="*/ 30 w 121"/>
                  <a:gd name="T25" fmla="*/ 11 h 170"/>
                  <a:gd name="T26" fmla="*/ 14 w 121"/>
                  <a:gd name="T27" fmla="*/ 14 h 170"/>
                  <a:gd name="T28" fmla="*/ 5 w 121"/>
                  <a:gd name="T29" fmla="*/ 16 h 170"/>
                  <a:gd name="T30" fmla="*/ 0 w 121"/>
                  <a:gd name="T31" fmla="*/ 15 h 170"/>
                  <a:gd name="T32" fmla="*/ 4 w 121"/>
                  <a:gd name="T33" fmla="*/ 12 h 170"/>
                  <a:gd name="T34" fmla="*/ 13 w 121"/>
                  <a:gd name="T35" fmla="*/ 10 h 170"/>
                  <a:gd name="T36" fmla="*/ 23 w 121"/>
                  <a:gd name="T37" fmla="*/ 10 h 170"/>
                  <a:gd name="T38" fmla="*/ 33 w 121"/>
                  <a:gd name="T39" fmla="*/ 9 h 170"/>
                  <a:gd name="T40" fmla="*/ 39 w 121"/>
                  <a:gd name="T41" fmla="*/ 10 h 170"/>
                  <a:gd name="T42" fmla="*/ 44 w 121"/>
                  <a:gd name="T43" fmla="*/ 10 h 170"/>
                  <a:gd name="T44" fmla="*/ 53 w 121"/>
                  <a:gd name="T45" fmla="*/ 10 h 170"/>
                  <a:gd name="T46" fmla="*/ 67 w 121"/>
                  <a:gd name="T47" fmla="*/ 6 h 170"/>
                  <a:gd name="T48" fmla="*/ 88 w 121"/>
                  <a:gd name="T49" fmla="*/ 1 h 170"/>
                  <a:gd name="T50" fmla="*/ 103 w 121"/>
                  <a:gd name="T51" fmla="*/ 0 h 170"/>
                  <a:gd name="T52" fmla="*/ 113 w 121"/>
                  <a:gd name="T53" fmla="*/ 2 h 170"/>
                  <a:gd name="T54" fmla="*/ 118 w 121"/>
                  <a:gd name="T55" fmla="*/ 6 h 170"/>
                  <a:gd name="T56" fmla="*/ 121 w 121"/>
                  <a:gd name="T57" fmla="*/ 12 h 170"/>
                  <a:gd name="T58" fmla="*/ 114 w 121"/>
                  <a:gd name="T59" fmla="*/ 21 h 170"/>
                  <a:gd name="T60" fmla="*/ 103 w 121"/>
                  <a:gd name="T61" fmla="*/ 25 h 170"/>
                  <a:gd name="T62" fmla="*/ 89 w 121"/>
                  <a:gd name="T63" fmla="*/ 32 h 170"/>
                  <a:gd name="T64" fmla="*/ 88 w 121"/>
                  <a:gd name="T65" fmla="*/ 40 h 170"/>
                  <a:gd name="T66" fmla="*/ 86 w 121"/>
                  <a:gd name="T67" fmla="*/ 52 h 170"/>
                  <a:gd name="T68" fmla="*/ 78 w 121"/>
                  <a:gd name="T69" fmla="*/ 58 h 170"/>
                  <a:gd name="T70" fmla="*/ 68 w 121"/>
                  <a:gd name="T71" fmla="*/ 64 h 170"/>
                  <a:gd name="T72" fmla="*/ 59 w 121"/>
                  <a:gd name="T73" fmla="*/ 67 h 170"/>
                  <a:gd name="T74" fmla="*/ 50 w 121"/>
                  <a:gd name="T75" fmla="*/ 69 h 170"/>
                  <a:gd name="T76" fmla="*/ 42 w 121"/>
                  <a:gd name="T77" fmla="*/ 69 h 170"/>
                  <a:gd name="T78" fmla="*/ 35 w 121"/>
                  <a:gd name="T79" fmla="*/ 65 h 170"/>
                  <a:gd name="T80" fmla="*/ 26 w 121"/>
                  <a:gd name="T81" fmla="*/ 66 h 170"/>
                  <a:gd name="T82" fmla="*/ 22 w 121"/>
                  <a:gd name="T83" fmla="*/ 69 h 170"/>
                  <a:gd name="T84" fmla="*/ 18 w 121"/>
                  <a:gd name="T85" fmla="*/ 70 h 170"/>
                  <a:gd name="T86" fmla="*/ 18 w 121"/>
                  <a:gd name="T87" fmla="*/ 67 h 170"/>
                  <a:gd name="T88" fmla="*/ 24 w 121"/>
                  <a:gd name="T89" fmla="*/ 65 h 170"/>
                  <a:gd name="T90" fmla="*/ 27 w 121"/>
                  <a:gd name="T91" fmla="*/ 61 h 170"/>
                  <a:gd name="T92" fmla="*/ 34 w 121"/>
                  <a:gd name="T93" fmla="*/ 61 h 170"/>
                  <a:gd name="T94" fmla="*/ 43 w 121"/>
                  <a:gd name="T95" fmla="*/ 66 h 170"/>
                  <a:gd name="T96" fmla="*/ 54 w 121"/>
                  <a:gd name="T97" fmla="*/ 65 h 170"/>
                  <a:gd name="T98" fmla="*/ 68 w 121"/>
                  <a:gd name="T99" fmla="*/ 58 h 170"/>
                  <a:gd name="T100" fmla="*/ 79 w 121"/>
                  <a:gd name="T101" fmla="*/ 49 h 170"/>
                  <a:gd name="T102" fmla="*/ 85 w 121"/>
                  <a:gd name="T103" fmla="*/ 37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5" name="Freeform 57"/>
              <p:cNvSpPr>
                <a:spLocks noChangeArrowheads="1"/>
              </p:cNvSpPr>
              <p:nvPr/>
            </p:nvSpPr>
            <p:spPr bwMode="auto">
              <a:xfrm>
                <a:off x="276" y="517"/>
                <a:ext cx="41" cy="44"/>
              </a:xfrm>
              <a:custGeom>
                <a:avLst/>
                <a:gdLst>
                  <a:gd name="T0" fmla="*/ 41 w 41"/>
                  <a:gd name="T1" fmla="*/ 25 h 57"/>
                  <a:gd name="T2" fmla="*/ 41 w 41"/>
                  <a:gd name="T3" fmla="*/ 22 h 57"/>
                  <a:gd name="T4" fmla="*/ 40 w 41"/>
                  <a:gd name="T5" fmla="*/ 17 h 57"/>
                  <a:gd name="T6" fmla="*/ 37 w 41"/>
                  <a:gd name="T7" fmla="*/ 12 h 57"/>
                  <a:gd name="T8" fmla="*/ 34 w 41"/>
                  <a:gd name="T9" fmla="*/ 9 h 57"/>
                  <a:gd name="T10" fmla="*/ 35 w 41"/>
                  <a:gd name="T11" fmla="*/ 9 h 57"/>
                  <a:gd name="T12" fmla="*/ 36 w 41"/>
                  <a:gd name="T13" fmla="*/ 7 h 57"/>
                  <a:gd name="T14" fmla="*/ 37 w 41"/>
                  <a:gd name="T15" fmla="*/ 5 h 57"/>
                  <a:gd name="T16" fmla="*/ 37 w 41"/>
                  <a:gd name="T17" fmla="*/ 3 h 57"/>
                  <a:gd name="T18" fmla="*/ 36 w 41"/>
                  <a:gd name="T19" fmla="*/ 2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2 h 57"/>
                  <a:gd name="T30" fmla="*/ 28 w 41"/>
                  <a:gd name="T31" fmla="*/ 2 h 57"/>
                  <a:gd name="T32" fmla="*/ 30 w 41"/>
                  <a:gd name="T33" fmla="*/ 3 h 57"/>
                  <a:gd name="T34" fmla="*/ 31 w 41"/>
                  <a:gd name="T35" fmla="*/ 3 h 57"/>
                  <a:gd name="T36" fmla="*/ 33 w 41"/>
                  <a:gd name="T37" fmla="*/ 5 h 57"/>
                  <a:gd name="T38" fmla="*/ 31 w 41"/>
                  <a:gd name="T39" fmla="*/ 7 h 57"/>
                  <a:gd name="T40" fmla="*/ 26 w 41"/>
                  <a:gd name="T41" fmla="*/ 9 h 57"/>
                  <a:gd name="T42" fmla="*/ 19 w 41"/>
                  <a:gd name="T43" fmla="*/ 12 h 57"/>
                  <a:gd name="T44" fmla="*/ 11 w 41"/>
                  <a:gd name="T45" fmla="*/ 13 h 57"/>
                  <a:gd name="T46" fmla="*/ 6 w 41"/>
                  <a:gd name="T47" fmla="*/ 13 h 57"/>
                  <a:gd name="T48" fmla="*/ 3 w 41"/>
                  <a:gd name="T49" fmla="*/ 12 h 57"/>
                  <a:gd name="T50" fmla="*/ 3 w 41"/>
                  <a:gd name="T51" fmla="*/ 8 h 57"/>
                  <a:gd name="T52" fmla="*/ 2 w 41"/>
                  <a:gd name="T53" fmla="*/ 8 h 57"/>
                  <a:gd name="T54" fmla="*/ 1 w 41"/>
                  <a:gd name="T55" fmla="*/ 8 h 57"/>
                  <a:gd name="T56" fmla="*/ 0 w 41"/>
                  <a:gd name="T57" fmla="*/ 9 h 57"/>
                  <a:gd name="T58" fmla="*/ 0 w 41"/>
                  <a:gd name="T59" fmla="*/ 12 h 57"/>
                  <a:gd name="T60" fmla="*/ 2 w 41"/>
                  <a:gd name="T61" fmla="*/ 15 h 57"/>
                  <a:gd name="T62" fmla="*/ 8 w 41"/>
                  <a:gd name="T63" fmla="*/ 17 h 57"/>
                  <a:gd name="T64" fmla="*/ 21 w 41"/>
                  <a:gd name="T65" fmla="*/ 15 h 57"/>
                  <a:gd name="T66" fmla="*/ 23 w 41"/>
                  <a:gd name="T67" fmla="*/ 15 h 57"/>
                  <a:gd name="T68" fmla="*/ 27 w 41"/>
                  <a:gd name="T69" fmla="*/ 14 h 57"/>
                  <a:gd name="T70" fmla="*/ 30 w 41"/>
                  <a:gd name="T71" fmla="*/ 14 h 57"/>
                  <a:gd name="T72" fmla="*/ 33 w 41"/>
                  <a:gd name="T73" fmla="*/ 15 h 57"/>
                  <a:gd name="T74" fmla="*/ 34 w 41"/>
                  <a:gd name="T75" fmla="*/ 18 h 57"/>
                  <a:gd name="T76" fmla="*/ 36 w 41"/>
                  <a:gd name="T77" fmla="*/ 21 h 57"/>
                  <a:gd name="T78" fmla="*/ 36 w 41"/>
                  <a:gd name="T79" fmla="*/ 23 h 57"/>
                  <a:gd name="T80" fmla="*/ 36 w 41"/>
                  <a:gd name="T81" fmla="*/ 26 h 57"/>
                  <a:gd name="T82" fmla="*/ 41 w 41"/>
                  <a:gd name="T83" fmla="*/ 25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6" name="Freeform 58"/>
              <p:cNvSpPr>
                <a:spLocks noChangeArrowheads="1"/>
              </p:cNvSpPr>
              <p:nvPr/>
            </p:nvSpPr>
            <p:spPr bwMode="auto">
              <a:xfrm>
                <a:off x="295" y="473"/>
                <a:ext cx="41" cy="85"/>
              </a:xfrm>
              <a:custGeom>
                <a:avLst/>
                <a:gdLst>
                  <a:gd name="T0" fmla="*/ 33 w 41"/>
                  <a:gd name="T1" fmla="*/ 48 h 113"/>
                  <a:gd name="T2" fmla="*/ 34 w 41"/>
                  <a:gd name="T3" fmla="*/ 47 h 113"/>
                  <a:gd name="T4" fmla="*/ 35 w 41"/>
                  <a:gd name="T5" fmla="*/ 43 h 113"/>
                  <a:gd name="T6" fmla="*/ 35 w 41"/>
                  <a:gd name="T7" fmla="*/ 37 h 113"/>
                  <a:gd name="T8" fmla="*/ 33 w 41"/>
                  <a:gd name="T9" fmla="*/ 30 h 113"/>
                  <a:gd name="T10" fmla="*/ 29 w 41"/>
                  <a:gd name="T11" fmla="*/ 24 h 113"/>
                  <a:gd name="T12" fmla="*/ 25 w 41"/>
                  <a:gd name="T13" fmla="*/ 20 h 113"/>
                  <a:gd name="T14" fmla="*/ 22 w 41"/>
                  <a:gd name="T15" fmla="*/ 17 h 113"/>
                  <a:gd name="T16" fmla="*/ 19 w 41"/>
                  <a:gd name="T17" fmla="*/ 15 h 113"/>
                  <a:gd name="T18" fmla="*/ 18 w 41"/>
                  <a:gd name="T19" fmla="*/ 14 h 113"/>
                  <a:gd name="T20" fmla="*/ 18 w 41"/>
                  <a:gd name="T21" fmla="*/ 13 h 113"/>
                  <a:gd name="T22" fmla="*/ 18 w 41"/>
                  <a:gd name="T23" fmla="*/ 11 h 113"/>
                  <a:gd name="T24" fmla="*/ 20 w 41"/>
                  <a:gd name="T25" fmla="*/ 11 h 113"/>
                  <a:gd name="T26" fmla="*/ 23 w 41"/>
                  <a:gd name="T27" fmla="*/ 11 h 113"/>
                  <a:gd name="T28" fmla="*/ 27 w 41"/>
                  <a:gd name="T29" fmla="*/ 9 h 113"/>
                  <a:gd name="T30" fmla="*/ 30 w 41"/>
                  <a:gd name="T31" fmla="*/ 8 h 113"/>
                  <a:gd name="T32" fmla="*/ 30 w 41"/>
                  <a:gd name="T33" fmla="*/ 6 h 113"/>
                  <a:gd name="T34" fmla="*/ 29 w 41"/>
                  <a:gd name="T35" fmla="*/ 5 h 113"/>
                  <a:gd name="T36" fmla="*/ 25 w 41"/>
                  <a:gd name="T37" fmla="*/ 4 h 113"/>
                  <a:gd name="T38" fmla="*/ 21 w 41"/>
                  <a:gd name="T39" fmla="*/ 3 h 113"/>
                  <a:gd name="T40" fmla="*/ 15 w 41"/>
                  <a:gd name="T41" fmla="*/ 3 h 113"/>
                  <a:gd name="T42" fmla="*/ 8 w 41"/>
                  <a:gd name="T43" fmla="*/ 4 h 113"/>
                  <a:gd name="T44" fmla="*/ 5 w 41"/>
                  <a:gd name="T45" fmla="*/ 6 h 113"/>
                  <a:gd name="T46" fmla="*/ 3 w 41"/>
                  <a:gd name="T47" fmla="*/ 8 h 113"/>
                  <a:gd name="T48" fmla="*/ 4 w 41"/>
                  <a:gd name="T49" fmla="*/ 10 h 113"/>
                  <a:gd name="T50" fmla="*/ 5 w 41"/>
                  <a:gd name="T51" fmla="*/ 11 h 113"/>
                  <a:gd name="T52" fmla="*/ 6 w 41"/>
                  <a:gd name="T53" fmla="*/ 11 h 113"/>
                  <a:gd name="T54" fmla="*/ 7 w 41"/>
                  <a:gd name="T55" fmla="*/ 11 h 113"/>
                  <a:gd name="T56" fmla="*/ 10 w 41"/>
                  <a:gd name="T57" fmla="*/ 13 h 113"/>
                  <a:gd name="T58" fmla="*/ 14 w 41"/>
                  <a:gd name="T59" fmla="*/ 13 h 113"/>
                  <a:gd name="T60" fmla="*/ 14 w 41"/>
                  <a:gd name="T61" fmla="*/ 13 h 113"/>
                  <a:gd name="T62" fmla="*/ 11 w 41"/>
                  <a:gd name="T63" fmla="*/ 14 h 113"/>
                  <a:gd name="T64" fmla="*/ 9 w 41"/>
                  <a:gd name="T65" fmla="*/ 14 h 113"/>
                  <a:gd name="T66" fmla="*/ 7 w 41"/>
                  <a:gd name="T67" fmla="*/ 14 h 113"/>
                  <a:gd name="T68" fmla="*/ 4 w 41"/>
                  <a:gd name="T69" fmla="*/ 14 h 113"/>
                  <a:gd name="T70" fmla="*/ 1 w 41"/>
                  <a:gd name="T71" fmla="*/ 11 h 113"/>
                  <a:gd name="T72" fmla="*/ 0 w 41"/>
                  <a:gd name="T73" fmla="*/ 9 h 113"/>
                  <a:gd name="T74" fmla="*/ 2 w 41"/>
                  <a:gd name="T75" fmla="*/ 6 h 113"/>
                  <a:gd name="T76" fmla="*/ 5 w 41"/>
                  <a:gd name="T77" fmla="*/ 4 h 113"/>
                  <a:gd name="T78" fmla="*/ 9 w 41"/>
                  <a:gd name="T79" fmla="*/ 2 h 113"/>
                  <a:gd name="T80" fmla="*/ 14 w 41"/>
                  <a:gd name="T81" fmla="*/ 2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2 h 113"/>
                  <a:gd name="T88" fmla="*/ 36 w 41"/>
                  <a:gd name="T89" fmla="*/ 4 h 113"/>
                  <a:gd name="T90" fmla="*/ 36 w 41"/>
                  <a:gd name="T91" fmla="*/ 6 h 113"/>
                  <a:gd name="T92" fmla="*/ 34 w 41"/>
                  <a:gd name="T93" fmla="*/ 8 h 113"/>
                  <a:gd name="T94" fmla="*/ 30 w 41"/>
                  <a:gd name="T95" fmla="*/ 11 h 113"/>
                  <a:gd name="T96" fmla="*/ 25 w 41"/>
                  <a:gd name="T97" fmla="*/ 11 h 113"/>
                  <a:gd name="T98" fmla="*/ 22 w 41"/>
                  <a:gd name="T99" fmla="*/ 13 h 113"/>
                  <a:gd name="T100" fmla="*/ 21 w 41"/>
                  <a:gd name="T101" fmla="*/ 13 h 113"/>
                  <a:gd name="T102" fmla="*/ 21 w 41"/>
                  <a:gd name="T103" fmla="*/ 14 h 113"/>
                  <a:gd name="T104" fmla="*/ 22 w 41"/>
                  <a:gd name="T105" fmla="*/ 15 h 113"/>
                  <a:gd name="T106" fmla="*/ 27 w 41"/>
                  <a:gd name="T107" fmla="*/ 17 h 113"/>
                  <a:gd name="T108" fmla="*/ 32 w 41"/>
                  <a:gd name="T109" fmla="*/ 22 h 113"/>
                  <a:gd name="T110" fmla="*/ 37 w 41"/>
                  <a:gd name="T111" fmla="*/ 29 h 113"/>
                  <a:gd name="T112" fmla="*/ 41 w 41"/>
                  <a:gd name="T113" fmla="*/ 35 h 113"/>
                  <a:gd name="T114" fmla="*/ 41 w 41"/>
                  <a:gd name="T115" fmla="*/ 40 h 113"/>
                  <a:gd name="T116" fmla="*/ 41 w 41"/>
                  <a:gd name="T117" fmla="*/ 44 h 113"/>
                  <a:gd name="T118" fmla="*/ 41 w 41"/>
                  <a:gd name="T119" fmla="*/ 47 h 113"/>
                  <a:gd name="T120" fmla="*/ 41 w 41"/>
                  <a:gd name="T121" fmla="*/ 48 h 113"/>
                  <a:gd name="T122" fmla="*/ 33 w 41"/>
                  <a:gd name="T123" fmla="*/ 48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7" name="Freeform 59"/>
              <p:cNvSpPr>
                <a:spLocks noChangeArrowheads="1"/>
              </p:cNvSpPr>
              <p:nvPr/>
            </p:nvSpPr>
            <p:spPr bwMode="auto">
              <a:xfrm>
                <a:off x="335" y="444"/>
                <a:ext cx="23" cy="20"/>
              </a:xfrm>
              <a:custGeom>
                <a:avLst/>
                <a:gdLst>
                  <a:gd name="T0" fmla="*/ 6 w 23"/>
                  <a:gd name="T1" fmla="*/ 1 h 27"/>
                  <a:gd name="T2" fmla="*/ 3 w 23"/>
                  <a:gd name="T3" fmla="*/ 2 h 27"/>
                  <a:gd name="T4" fmla="*/ 1 w 23"/>
                  <a:gd name="T5" fmla="*/ 4 h 27"/>
                  <a:gd name="T6" fmla="*/ 0 w 23"/>
                  <a:gd name="T7" fmla="*/ 5 h 27"/>
                  <a:gd name="T8" fmla="*/ 1 w 23"/>
                  <a:gd name="T9" fmla="*/ 6 h 27"/>
                  <a:gd name="T10" fmla="*/ 4 w 23"/>
                  <a:gd name="T11" fmla="*/ 7 h 27"/>
                  <a:gd name="T12" fmla="*/ 8 w 23"/>
                  <a:gd name="T13" fmla="*/ 6 h 27"/>
                  <a:gd name="T14" fmla="*/ 11 w 23"/>
                  <a:gd name="T15" fmla="*/ 7 h 27"/>
                  <a:gd name="T16" fmla="*/ 13 w 23"/>
                  <a:gd name="T17" fmla="*/ 9 h 27"/>
                  <a:gd name="T18" fmla="*/ 13 w 23"/>
                  <a:gd name="T19" fmla="*/ 11 h 27"/>
                  <a:gd name="T20" fmla="*/ 13 w 23"/>
                  <a:gd name="T21" fmla="*/ 11 h 27"/>
                  <a:gd name="T22" fmla="*/ 15 w 23"/>
                  <a:gd name="T23" fmla="*/ 11 h 27"/>
                  <a:gd name="T24" fmla="*/ 16 w 23"/>
                  <a:gd name="T25" fmla="*/ 10 h 27"/>
                  <a:gd name="T26" fmla="*/ 16 w 23"/>
                  <a:gd name="T27" fmla="*/ 10 h 27"/>
                  <a:gd name="T28" fmla="*/ 16 w 23"/>
                  <a:gd name="T29" fmla="*/ 9 h 27"/>
                  <a:gd name="T30" fmla="*/ 16 w 23"/>
                  <a:gd name="T31" fmla="*/ 7 h 27"/>
                  <a:gd name="T32" fmla="*/ 16 w 23"/>
                  <a:gd name="T33" fmla="*/ 7 h 27"/>
                  <a:gd name="T34" fmla="*/ 17 w 23"/>
                  <a:gd name="T35" fmla="*/ 7 h 27"/>
                  <a:gd name="T36" fmla="*/ 19 w 23"/>
                  <a:gd name="T37" fmla="*/ 6 h 27"/>
                  <a:gd name="T38" fmla="*/ 21 w 23"/>
                  <a:gd name="T39" fmla="*/ 4 h 27"/>
                  <a:gd name="T40" fmla="*/ 23 w 23"/>
                  <a:gd name="T41" fmla="*/ 3 h 27"/>
                  <a:gd name="T42" fmla="*/ 22 w 23"/>
                  <a:gd name="T43" fmla="*/ 2 h 27"/>
                  <a:gd name="T44" fmla="*/ 20 w 23"/>
                  <a:gd name="T45" fmla="*/ 1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1 h 27"/>
                  <a:gd name="T52" fmla="*/ 10 w 23"/>
                  <a:gd name="T53" fmla="*/ 1 h 27"/>
                  <a:gd name="T54" fmla="*/ 10 w 23"/>
                  <a:gd name="T55" fmla="*/ 1 h 27"/>
                  <a:gd name="T56" fmla="*/ 11 w 23"/>
                  <a:gd name="T57" fmla="*/ 1 h 27"/>
                  <a:gd name="T58" fmla="*/ 13 w 23"/>
                  <a:gd name="T59" fmla="*/ 2 h 27"/>
                  <a:gd name="T60" fmla="*/ 14 w 23"/>
                  <a:gd name="T61" fmla="*/ 2 h 27"/>
                  <a:gd name="T62" fmla="*/ 14 w 23"/>
                  <a:gd name="T63" fmla="*/ 3 h 27"/>
                  <a:gd name="T64" fmla="*/ 13 w 23"/>
                  <a:gd name="T65" fmla="*/ 4 h 27"/>
                  <a:gd name="T66" fmla="*/ 11 w 23"/>
                  <a:gd name="T67" fmla="*/ 4 h 27"/>
                  <a:gd name="T68" fmla="*/ 9 w 23"/>
                  <a:gd name="T69" fmla="*/ 4 h 27"/>
                  <a:gd name="T70" fmla="*/ 7 w 23"/>
                  <a:gd name="T71" fmla="*/ 4 h 27"/>
                  <a:gd name="T72" fmla="*/ 6 w 23"/>
                  <a:gd name="T73" fmla="*/ 4 h 27"/>
                  <a:gd name="T74" fmla="*/ 6 w 23"/>
                  <a:gd name="T75" fmla="*/ 3 h 27"/>
                  <a:gd name="T76" fmla="*/ 7 w 23"/>
                  <a:gd name="T77" fmla="*/ 2 h 27"/>
                  <a:gd name="T78" fmla="*/ 7 w 23"/>
                  <a:gd name="T79" fmla="*/ 1 h 27"/>
                  <a:gd name="T80" fmla="*/ 7 w 23"/>
                  <a:gd name="T81" fmla="*/ 1 h 27"/>
                  <a:gd name="T82" fmla="*/ 6 w 23"/>
                  <a:gd name="T83" fmla="*/ 1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8" name="Freeform 60"/>
              <p:cNvSpPr>
                <a:spLocks noChangeArrowheads="1"/>
              </p:cNvSpPr>
              <p:nvPr/>
            </p:nvSpPr>
            <p:spPr bwMode="auto">
              <a:xfrm>
                <a:off x="343" y="481"/>
                <a:ext cx="32" cy="77"/>
              </a:xfrm>
              <a:custGeom>
                <a:avLst/>
                <a:gdLst>
                  <a:gd name="T0" fmla="*/ 0 w 32"/>
                  <a:gd name="T1" fmla="*/ 43 h 102"/>
                  <a:gd name="T2" fmla="*/ 2 w 32"/>
                  <a:gd name="T3" fmla="*/ 39 h 102"/>
                  <a:gd name="T4" fmla="*/ 8 w 32"/>
                  <a:gd name="T5" fmla="*/ 29 h 102"/>
                  <a:gd name="T6" fmla="*/ 12 w 32"/>
                  <a:gd name="T7" fmla="*/ 18 h 102"/>
                  <a:gd name="T8" fmla="*/ 12 w 32"/>
                  <a:gd name="T9" fmla="*/ 9 h 102"/>
                  <a:gd name="T10" fmla="*/ 11 w 32"/>
                  <a:gd name="T11" fmla="*/ 8 h 102"/>
                  <a:gd name="T12" fmla="*/ 8 w 32"/>
                  <a:gd name="T13" fmla="*/ 8 h 102"/>
                  <a:gd name="T14" fmla="*/ 5 w 32"/>
                  <a:gd name="T15" fmla="*/ 6 h 102"/>
                  <a:gd name="T16" fmla="*/ 5 w 32"/>
                  <a:gd name="T17" fmla="*/ 3 h 102"/>
                  <a:gd name="T18" fmla="*/ 7 w 32"/>
                  <a:gd name="T19" fmla="*/ 2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2 h 102"/>
                  <a:gd name="T32" fmla="*/ 32 w 32"/>
                  <a:gd name="T33" fmla="*/ 4 h 102"/>
                  <a:gd name="T34" fmla="*/ 31 w 32"/>
                  <a:gd name="T35" fmla="*/ 6 h 102"/>
                  <a:gd name="T36" fmla="*/ 26 w 32"/>
                  <a:gd name="T37" fmla="*/ 8 h 102"/>
                  <a:gd name="T38" fmla="*/ 22 w 32"/>
                  <a:gd name="T39" fmla="*/ 9 h 102"/>
                  <a:gd name="T40" fmla="*/ 18 w 32"/>
                  <a:gd name="T41" fmla="*/ 10 h 102"/>
                  <a:gd name="T42" fmla="*/ 16 w 32"/>
                  <a:gd name="T43" fmla="*/ 10 h 102"/>
                  <a:gd name="T44" fmla="*/ 16 w 32"/>
                  <a:gd name="T45" fmla="*/ 9 h 102"/>
                  <a:gd name="T46" fmla="*/ 15 w 32"/>
                  <a:gd name="T47" fmla="*/ 8 h 102"/>
                  <a:gd name="T48" fmla="*/ 18 w 32"/>
                  <a:gd name="T49" fmla="*/ 8 h 102"/>
                  <a:gd name="T50" fmla="*/ 21 w 32"/>
                  <a:gd name="T51" fmla="*/ 7 h 102"/>
                  <a:gd name="T52" fmla="*/ 23 w 32"/>
                  <a:gd name="T53" fmla="*/ 6 h 102"/>
                  <a:gd name="T54" fmla="*/ 24 w 32"/>
                  <a:gd name="T55" fmla="*/ 6 h 102"/>
                  <a:gd name="T56" fmla="*/ 23 w 32"/>
                  <a:gd name="T57" fmla="*/ 5 h 102"/>
                  <a:gd name="T58" fmla="*/ 22 w 32"/>
                  <a:gd name="T59" fmla="*/ 4 h 102"/>
                  <a:gd name="T60" fmla="*/ 20 w 32"/>
                  <a:gd name="T61" fmla="*/ 3 h 102"/>
                  <a:gd name="T62" fmla="*/ 16 w 32"/>
                  <a:gd name="T63" fmla="*/ 2 h 102"/>
                  <a:gd name="T64" fmla="*/ 14 w 32"/>
                  <a:gd name="T65" fmla="*/ 2 h 102"/>
                  <a:gd name="T66" fmla="*/ 12 w 32"/>
                  <a:gd name="T67" fmla="*/ 3 h 102"/>
                  <a:gd name="T68" fmla="*/ 12 w 32"/>
                  <a:gd name="T69" fmla="*/ 5 h 102"/>
                  <a:gd name="T70" fmla="*/ 13 w 32"/>
                  <a:gd name="T71" fmla="*/ 6 h 102"/>
                  <a:gd name="T72" fmla="*/ 15 w 32"/>
                  <a:gd name="T73" fmla="*/ 8 h 102"/>
                  <a:gd name="T74" fmla="*/ 16 w 32"/>
                  <a:gd name="T75" fmla="*/ 11 h 102"/>
                  <a:gd name="T76" fmla="*/ 18 w 32"/>
                  <a:gd name="T77" fmla="*/ 14 h 102"/>
                  <a:gd name="T78" fmla="*/ 16 w 32"/>
                  <a:gd name="T79" fmla="*/ 17 h 102"/>
                  <a:gd name="T80" fmla="*/ 16 w 32"/>
                  <a:gd name="T81" fmla="*/ 18 h 102"/>
                  <a:gd name="T82" fmla="*/ 8 w 32"/>
                  <a:gd name="T83" fmla="*/ 44 h 102"/>
                  <a:gd name="T84" fmla="*/ 0 w 32"/>
                  <a:gd name="T85" fmla="*/ 43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9" name="Freeform 61"/>
              <p:cNvSpPr>
                <a:spLocks noChangeArrowheads="1"/>
              </p:cNvSpPr>
              <p:nvPr/>
            </p:nvSpPr>
            <p:spPr bwMode="auto">
              <a:xfrm>
                <a:off x="376" y="443"/>
                <a:ext cx="33" cy="24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1 h 33"/>
                  <a:gd name="T4" fmla="*/ 1 w 33"/>
                  <a:gd name="T5" fmla="*/ 1 h 33"/>
                  <a:gd name="T6" fmla="*/ 0 w 33"/>
                  <a:gd name="T7" fmla="*/ 3 h 33"/>
                  <a:gd name="T8" fmla="*/ 2 w 33"/>
                  <a:gd name="T9" fmla="*/ 5 h 33"/>
                  <a:gd name="T10" fmla="*/ 6 w 33"/>
                  <a:gd name="T11" fmla="*/ 7 h 33"/>
                  <a:gd name="T12" fmla="*/ 11 w 33"/>
                  <a:gd name="T13" fmla="*/ 7 h 33"/>
                  <a:gd name="T14" fmla="*/ 14 w 33"/>
                  <a:gd name="T15" fmla="*/ 9 h 33"/>
                  <a:gd name="T16" fmla="*/ 15 w 33"/>
                  <a:gd name="T17" fmla="*/ 11 h 33"/>
                  <a:gd name="T18" fmla="*/ 15 w 33"/>
                  <a:gd name="T19" fmla="*/ 12 h 33"/>
                  <a:gd name="T20" fmla="*/ 16 w 33"/>
                  <a:gd name="T21" fmla="*/ 12 h 33"/>
                  <a:gd name="T22" fmla="*/ 16 w 33"/>
                  <a:gd name="T23" fmla="*/ 12 h 33"/>
                  <a:gd name="T24" fmla="*/ 17 w 33"/>
                  <a:gd name="T25" fmla="*/ 11 h 33"/>
                  <a:gd name="T26" fmla="*/ 19 w 33"/>
                  <a:gd name="T27" fmla="*/ 9 h 33"/>
                  <a:gd name="T28" fmla="*/ 21 w 33"/>
                  <a:gd name="T29" fmla="*/ 9 h 33"/>
                  <a:gd name="T30" fmla="*/ 22 w 33"/>
                  <a:gd name="T31" fmla="*/ 8 h 33"/>
                  <a:gd name="T32" fmla="*/ 25 w 33"/>
                  <a:gd name="T33" fmla="*/ 8 h 33"/>
                  <a:gd name="T34" fmla="*/ 28 w 33"/>
                  <a:gd name="T35" fmla="*/ 7 h 33"/>
                  <a:gd name="T36" fmla="*/ 32 w 33"/>
                  <a:gd name="T37" fmla="*/ 7 h 33"/>
                  <a:gd name="T38" fmla="*/ 33 w 33"/>
                  <a:gd name="T39" fmla="*/ 5 h 33"/>
                  <a:gd name="T40" fmla="*/ 32 w 33"/>
                  <a:gd name="T41" fmla="*/ 4 h 33"/>
                  <a:gd name="T42" fmla="*/ 29 w 33"/>
                  <a:gd name="T43" fmla="*/ 1 h 33"/>
                  <a:gd name="T44" fmla="*/ 28 w 33"/>
                  <a:gd name="T45" fmla="*/ 2 h 33"/>
                  <a:gd name="T46" fmla="*/ 28 w 33"/>
                  <a:gd name="T47" fmla="*/ 4 h 33"/>
                  <a:gd name="T48" fmla="*/ 29 w 33"/>
                  <a:gd name="T49" fmla="*/ 4 h 33"/>
                  <a:gd name="T50" fmla="*/ 29 w 33"/>
                  <a:gd name="T51" fmla="*/ 5 h 33"/>
                  <a:gd name="T52" fmla="*/ 27 w 33"/>
                  <a:gd name="T53" fmla="*/ 6 h 33"/>
                  <a:gd name="T54" fmla="*/ 25 w 33"/>
                  <a:gd name="T55" fmla="*/ 7 h 33"/>
                  <a:gd name="T56" fmla="*/ 20 w 33"/>
                  <a:gd name="T57" fmla="*/ 7 h 33"/>
                  <a:gd name="T58" fmla="*/ 16 w 33"/>
                  <a:gd name="T59" fmla="*/ 7 h 33"/>
                  <a:gd name="T60" fmla="*/ 12 w 33"/>
                  <a:gd name="T61" fmla="*/ 6 h 33"/>
                  <a:gd name="T62" fmla="*/ 7 w 33"/>
                  <a:gd name="T63" fmla="*/ 5 h 33"/>
                  <a:gd name="T64" fmla="*/ 5 w 33"/>
                  <a:gd name="T65" fmla="*/ 3 h 33"/>
                  <a:gd name="T66" fmla="*/ 6 w 33"/>
                  <a:gd name="T67" fmla="*/ 1 h 33"/>
                  <a:gd name="T68" fmla="*/ 8 w 33"/>
                  <a:gd name="T69" fmla="*/ 1 h 33"/>
                  <a:gd name="T70" fmla="*/ 8 w 33"/>
                  <a:gd name="T71" fmla="*/ 1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0" name="Freeform 62"/>
              <p:cNvSpPr>
                <a:spLocks noChangeArrowheads="1"/>
              </p:cNvSpPr>
              <p:nvPr/>
            </p:nvSpPr>
            <p:spPr bwMode="auto">
              <a:xfrm>
                <a:off x="385" y="503"/>
                <a:ext cx="37" cy="27"/>
              </a:xfrm>
              <a:custGeom>
                <a:avLst/>
                <a:gdLst>
                  <a:gd name="T0" fmla="*/ 10 w 37"/>
                  <a:gd name="T1" fmla="*/ 11 h 34"/>
                  <a:gd name="T2" fmla="*/ 18 w 37"/>
                  <a:gd name="T3" fmla="*/ 13 h 34"/>
                  <a:gd name="T4" fmla="*/ 24 w 37"/>
                  <a:gd name="T5" fmla="*/ 13 h 34"/>
                  <a:gd name="T6" fmla="*/ 30 w 37"/>
                  <a:gd name="T7" fmla="*/ 12 h 34"/>
                  <a:gd name="T8" fmla="*/ 32 w 37"/>
                  <a:gd name="T9" fmla="*/ 11 h 34"/>
                  <a:gd name="T10" fmla="*/ 33 w 37"/>
                  <a:gd name="T11" fmla="*/ 9 h 34"/>
                  <a:gd name="T12" fmla="*/ 32 w 37"/>
                  <a:gd name="T13" fmla="*/ 8 h 34"/>
                  <a:gd name="T14" fmla="*/ 30 w 37"/>
                  <a:gd name="T15" fmla="*/ 6 h 34"/>
                  <a:gd name="T16" fmla="*/ 27 w 37"/>
                  <a:gd name="T17" fmla="*/ 5 h 34"/>
                  <a:gd name="T18" fmla="*/ 24 w 37"/>
                  <a:gd name="T19" fmla="*/ 5 h 34"/>
                  <a:gd name="T20" fmla="*/ 22 w 37"/>
                  <a:gd name="T21" fmla="*/ 3 h 34"/>
                  <a:gd name="T22" fmla="*/ 23 w 37"/>
                  <a:gd name="T23" fmla="*/ 2 h 34"/>
                  <a:gd name="T24" fmla="*/ 29 w 37"/>
                  <a:gd name="T25" fmla="*/ 3 h 34"/>
                  <a:gd name="T26" fmla="*/ 35 w 37"/>
                  <a:gd name="T27" fmla="*/ 6 h 34"/>
                  <a:gd name="T28" fmla="*/ 37 w 37"/>
                  <a:gd name="T29" fmla="*/ 10 h 34"/>
                  <a:gd name="T30" fmla="*/ 36 w 37"/>
                  <a:gd name="T31" fmla="*/ 13 h 34"/>
                  <a:gd name="T32" fmla="*/ 33 w 37"/>
                  <a:gd name="T33" fmla="*/ 16 h 34"/>
                  <a:gd name="T34" fmla="*/ 27 w 37"/>
                  <a:gd name="T35" fmla="*/ 17 h 34"/>
                  <a:gd name="T36" fmla="*/ 21 w 37"/>
                  <a:gd name="T37" fmla="*/ 17 h 34"/>
                  <a:gd name="T38" fmla="*/ 13 w 37"/>
                  <a:gd name="T39" fmla="*/ 16 h 34"/>
                  <a:gd name="T40" fmla="*/ 6 w 37"/>
                  <a:gd name="T41" fmla="*/ 14 h 34"/>
                  <a:gd name="T42" fmla="*/ 3 w 37"/>
                  <a:gd name="T43" fmla="*/ 11 h 34"/>
                  <a:gd name="T44" fmla="*/ 0 w 37"/>
                  <a:gd name="T45" fmla="*/ 8 h 34"/>
                  <a:gd name="T46" fmla="*/ 0 w 37"/>
                  <a:gd name="T47" fmla="*/ 5 h 34"/>
                  <a:gd name="T48" fmla="*/ 3 w 37"/>
                  <a:gd name="T49" fmla="*/ 3 h 34"/>
                  <a:gd name="T50" fmla="*/ 6 w 37"/>
                  <a:gd name="T51" fmla="*/ 2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2 h 34"/>
                  <a:gd name="T62" fmla="*/ 19 w 37"/>
                  <a:gd name="T63" fmla="*/ 3 h 34"/>
                  <a:gd name="T64" fmla="*/ 16 w 37"/>
                  <a:gd name="T65" fmla="*/ 3 h 34"/>
                  <a:gd name="T66" fmla="*/ 11 w 37"/>
                  <a:gd name="T67" fmla="*/ 4 h 34"/>
                  <a:gd name="T68" fmla="*/ 7 w 37"/>
                  <a:gd name="T69" fmla="*/ 6 h 34"/>
                  <a:gd name="T70" fmla="*/ 6 w 37"/>
                  <a:gd name="T71" fmla="*/ 8 h 34"/>
                  <a:gd name="T72" fmla="*/ 10 w 37"/>
                  <a:gd name="T73" fmla="*/ 1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1" name="Freeform 63"/>
              <p:cNvSpPr>
                <a:spLocks noChangeArrowheads="1"/>
              </p:cNvSpPr>
              <p:nvPr/>
            </p:nvSpPr>
            <p:spPr bwMode="auto">
              <a:xfrm>
                <a:off x="208" y="880"/>
                <a:ext cx="93" cy="178"/>
              </a:xfrm>
              <a:custGeom>
                <a:avLst/>
                <a:gdLst>
                  <a:gd name="T0" fmla="*/ 63 w 93"/>
                  <a:gd name="T1" fmla="*/ 92 h 237"/>
                  <a:gd name="T2" fmla="*/ 55 w 93"/>
                  <a:gd name="T3" fmla="*/ 83 h 237"/>
                  <a:gd name="T4" fmla="*/ 42 w 93"/>
                  <a:gd name="T5" fmla="*/ 76 h 237"/>
                  <a:gd name="T6" fmla="*/ 28 w 93"/>
                  <a:gd name="T7" fmla="*/ 71 h 237"/>
                  <a:gd name="T8" fmla="*/ 16 w 93"/>
                  <a:gd name="T9" fmla="*/ 62 h 237"/>
                  <a:gd name="T10" fmla="*/ 14 w 93"/>
                  <a:gd name="T11" fmla="*/ 52 h 237"/>
                  <a:gd name="T12" fmla="*/ 13 w 93"/>
                  <a:gd name="T13" fmla="*/ 45 h 237"/>
                  <a:gd name="T14" fmla="*/ 2 w 93"/>
                  <a:gd name="T15" fmla="*/ 36 h 237"/>
                  <a:gd name="T16" fmla="*/ 1 w 93"/>
                  <a:gd name="T17" fmla="*/ 25 h 237"/>
                  <a:gd name="T18" fmla="*/ 10 w 93"/>
                  <a:gd name="T19" fmla="*/ 17 h 237"/>
                  <a:gd name="T20" fmla="*/ 22 w 93"/>
                  <a:gd name="T21" fmla="*/ 14 h 237"/>
                  <a:gd name="T22" fmla="*/ 32 w 93"/>
                  <a:gd name="T23" fmla="*/ 13 h 237"/>
                  <a:gd name="T24" fmla="*/ 41 w 93"/>
                  <a:gd name="T25" fmla="*/ 9 h 237"/>
                  <a:gd name="T26" fmla="*/ 53 w 93"/>
                  <a:gd name="T27" fmla="*/ 2 h 237"/>
                  <a:gd name="T28" fmla="*/ 74 w 93"/>
                  <a:gd name="T29" fmla="*/ 2 h 237"/>
                  <a:gd name="T30" fmla="*/ 87 w 93"/>
                  <a:gd name="T31" fmla="*/ 5 h 237"/>
                  <a:gd name="T32" fmla="*/ 93 w 93"/>
                  <a:gd name="T33" fmla="*/ 11 h 237"/>
                  <a:gd name="T34" fmla="*/ 90 w 93"/>
                  <a:gd name="T35" fmla="*/ 13 h 237"/>
                  <a:gd name="T36" fmla="*/ 82 w 93"/>
                  <a:gd name="T37" fmla="*/ 9 h 237"/>
                  <a:gd name="T38" fmla="*/ 70 w 93"/>
                  <a:gd name="T39" fmla="*/ 5 h 237"/>
                  <a:gd name="T40" fmla="*/ 58 w 93"/>
                  <a:gd name="T41" fmla="*/ 5 h 237"/>
                  <a:gd name="T42" fmla="*/ 49 w 93"/>
                  <a:gd name="T43" fmla="*/ 9 h 237"/>
                  <a:gd name="T44" fmla="*/ 40 w 93"/>
                  <a:gd name="T45" fmla="*/ 17 h 237"/>
                  <a:gd name="T46" fmla="*/ 32 w 93"/>
                  <a:gd name="T47" fmla="*/ 17 h 237"/>
                  <a:gd name="T48" fmla="*/ 26 w 93"/>
                  <a:gd name="T49" fmla="*/ 18 h 237"/>
                  <a:gd name="T50" fmla="*/ 14 w 93"/>
                  <a:gd name="T51" fmla="*/ 23 h 237"/>
                  <a:gd name="T52" fmla="*/ 14 w 93"/>
                  <a:gd name="T53" fmla="*/ 37 h 237"/>
                  <a:gd name="T54" fmla="*/ 24 w 93"/>
                  <a:gd name="T55" fmla="*/ 44 h 237"/>
                  <a:gd name="T56" fmla="*/ 24 w 93"/>
                  <a:gd name="T57" fmla="*/ 50 h 237"/>
                  <a:gd name="T58" fmla="*/ 20 w 93"/>
                  <a:gd name="T59" fmla="*/ 56 h 237"/>
                  <a:gd name="T60" fmla="*/ 25 w 93"/>
                  <a:gd name="T61" fmla="*/ 62 h 237"/>
                  <a:gd name="T62" fmla="*/ 40 w 93"/>
                  <a:gd name="T63" fmla="*/ 71 h 237"/>
                  <a:gd name="T64" fmla="*/ 64 w 93"/>
                  <a:gd name="T65" fmla="*/ 83 h 237"/>
                  <a:gd name="T66" fmla="*/ 68 w 93"/>
                  <a:gd name="T67" fmla="*/ 97 h 237"/>
                  <a:gd name="T68" fmla="*/ 64 w 93"/>
                  <a:gd name="T69" fmla="*/ 98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2" name="Freeform 64"/>
              <p:cNvSpPr>
                <a:spLocks noChangeArrowheads="1"/>
              </p:cNvSpPr>
              <p:nvPr/>
            </p:nvSpPr>
            <p:spPr bwMode="auto">
              <a:xfrm>
                <a:off x="270" y="897"/>
                <a:ext cx="139" cy="161"/>
              </a:xfrm>
              <a:custGeom>
                <a:avLst/>
                <a:gdLst>
                  <a:gd name="T0" fmla="*/ 43 w 139"/>
                  <a:gd name="T1" fmla="*/ 4 h 214"/>
                  <a:gd name="T2" fmla="*/ 54 w 139"/>
                  <a:gd name="T3" fmla="*/ 2 h 214"/>
                  <a:gd name="T4" fmla="*/ 63 w 139"/>
                  <a:gd name="T5" fmla="*/ 0 h 214"/>
                  <a:gd name="T6" fmla="*/ 71 w 139"/>
                  <a:gd name="T7" fmla="*/ 2 h 214"/>
                  <a:gd name="T8" fmla="*/ 80 w 139"/>
                  <a:gd name="T9" fmla="*/ 4 h 214"/>
                  <a:gd name="T10" fmla="*/ 94 w 139"/>
                  <a:gd name="T11" fmla="*/ 11 h 214"/>
                  <a:gd name="T12" fmla="*/ 112 w 139"/>
                  <a:gd name="T13" fmla="*/ 15 h 214"/>
                  <a:gd name="T14" fmla="*/ 126 w 139"/>
                  <a:gd name="T15" fmla="*/ 20 h 214"/>
                  <a:gd name="T16" fmla="*/ 134 w 139"/>
                  <a:gd name="T17" fmla="*/ 25 h 214"/>
                  <a:gd name="T18" fmla="*/ 137 w 139"/>
                  <a:gd name="T19" fmla="*/ 29 h 214"/>
                  <a:gd name="T20" fmla="*/ 139 w 139"/>
                  <a:gd name="T21" fmla="*/ 36 h 214"/>
                  <a:gd name="T22" fmla="*/ 134 w 139"/>
                  <a:gd name="T23" fmla="*/ 42 h 214"/>
                  <a:gd name="T24" fmla="*/ 129 w 139"/>
                  <a:gd name="T25" fmla="*/ 44 h 214"/>
                  <a:gd name="T26" fmla="*/ 128 w 139"/>
                  <a:gd name="T27" fmla="*/ 49 h 214"/>
                  <a:gd name="T28" fmla="*/ 135 w 139"/>
                  <a:gd name="T29" fmla="*/ 56 h 214"/>
                  <a:gd name="T30" fmla="*/ 127 w 139"/>
                  <a:gd name="T31" fmla="*/ 68 h 214"/>
                  <a:gd name="T32" fmla="*/ 115 w 139"/>
                  <a:gd name="T33" fmla="*/ 74 h 214"/>
                  <a:gd name="T34" fmla="*/ 101 w 139"/>
                  <a:gd name="T35" fmla="*/ 81 h 214"/>
                  <a:gd name="T36" fmla="*/ 81 w 139"/>
                  <a:gd name="T37" fmla="*/ 84 h 214"/>
                  <a:gd name="T38" fmla="*/ 68 w 139"/>
                  <a:gd name="T39" fmla="*/ 88 h 214"/>
                  <a:gd name="T40" fmla="*/ 61 w 139"/>
                  <a:gd name="T41" fmla="*/ 90 h 214"/>
                  <a:gd name="T42" fmla="*/ 54 w 139"/>
                  <a:gd name="T43" fmla="*/ 91 h 214"/>
                  <a:gd name="T44" fmla="*/ 54 w 139"/>
                  <a:gd name="T45" fmla="*/ 90 h 214"/>
                  <a:gd name="T46" fmla="*/ 62 w 139"/>
                  <a:gd name="T47" fmla="*/ 88 h 214"/>
                  <a:gd name="T48" fmla="*/ 72 w 139"/>
                  <a:gd name="T49" fmla="*/ 82 h 214"/>
                  <a:gd name="T50" fmla="*/ 85 w 139"/>
                  <a:gd name="T51" fmla="*/ 80 h 214"/>
                  <a:gd name="T52" fmla="*/ 94 w 139"/>
                  <a:gd name="T53" fmla="*/ 78 h 214"/>
                  <a:gd name="T54" fmla="*/ 109 w 139"/>
                  <a:gd name="T55" fmla="*/ 74 h 214"/>
                  <a:gd name="T56" fmla="*/ 123 w 139"/>
                  <a:gd name="T57" fmla="*/ 63 h 214"/>
                  <a:gd name="T58" fmla="*/ 129 w 139"/>
                  <a:gd name="T59" fmla="*/ 56 h 214"/>
                  <a:gd name="T60" fmla="*/ 124 w 139"/>
                  <a:gd name="T61" fmla="*/ 47 h 214"/>
                  <a:gd name="T62" fmla="*/ 124 w 139"/>
                  <a:gd name="T63" fmla="*/ 42 h 214"/>
                  <a:gd name="T64" fmla="*/ 131 w 139"/>
                  <a:gd name="T65" fmla="*/ 38 h 214"/>
                  <a:gd name="T66" fmla="*/ 134 w 139"/>
                  <a:gd name="T67" fmla="*/ 32 h 214"/>
                  <a:gd name="T68" fmla="*/ 129 w 139"/>
                  <a:gd name="T69" fmla="*/ 26 h 214"/>
                  <a:gd name="T70" fmla="*/ 113 w 139"/>
                  <a:gd name="T71" fmla="*/ 20 h 214"/>
                  <a:gd name="T72" fmla="*/ 89 w 139"/>
                  <a:gd name="T73" fmla="*/ 16 h 214"/>
                  <a:gd name="T74" fmla="*/ 78 w 139"/>
                  <a:gd name="T75" fmla="*/ 10 h 214"/>
                  <a:gd name="T76" fmla="*/ 71 w 139"/>
                  <a:gd name="T77" fmla="*/ 6 h 214"/>
                  <a:gd name="T78" fmla="*/ 56 w 139"/>
                  <a:gd name="T79" fmla="*/ 5 h 214"/>
                  <a:gd name="T80" fmla="*/ 36 w 139"/>
                  <a:gd name="T81" fmla="*/ 13 h 214"/>
                  <a:gd name="T82" fmla="*/ 25 w 139"/>
                  <a:gd name="T83" fmla="*/ 25 h 214"/>
                  <a:gd name="T84" fmla="*/ 27 w 139"/>
                  <a:gd name="T85" fmla="*/ 38 h 214"/>
                  <a:gd name="T86" fmla="*/ 18 w 139"/>
                  <a:gd name="T87" fmla="*/ 46 h 214"/>
                  <a:gd name="T88" fmla="*/ 8 w 139"/>
                  <a:gd name="T89" fmla="*/ 50 h 214"/>
                  <a:gd name="T90" fmla="*/ 7 w 139"/>
                  <a:gd name="T91" fmla="*/ 58 h 214"/>
                  <a:gd name="T92" fmla="*/ 13 w 139"/>
                  <a:gd name="T93" fmla="*/ 66 h 214"/>
                  <a:gd name="T94" fmla="*/ 15 w 139"/>
                  <a:gd name="T95" fmla="*/ 81 h 214"/>
                  <a:gd name="T96" fmla="*/ 9 w 139"/>
                  <a:gd name="T97" fmla="*/ 82 h 214"/>
                  <a:gd name="T98" fmla="*/ 10 w 139"/>
                  <a:gd name="T99" fmla="*/ 77 h 214"/>
                  <a:gd name="T100" fmla="*/ 8 w 139"/>
                  <a:gd name="T101" fmla="*/ 70 h 214"/>
                  <a:gd name="T102" fmla="*/ 1 w 139"/>
                  <a:gd name="T103" fmla="*/ 58 h 214"/>
                  <a:gd name="T104" fmla="*/ 4 w 139"/>
                  <a:gd name="T105" fmla="*/ 49 h 214"/>
                  <a:gd name="T106" fmla="*/ 17 w 139"/>
                  <a:gd name="T107" fmla="*/ 40 h 214"/>
                  <a:gd name="T108" fmla="*/ 16 w 139"/>
                  <a:gd name="T109" fmla="*/ 32 h 214"/>
                  <a:gd name="T110" fmla="*/ 14 w 139"/>
                  <a:gd name="T111" fmla="*/ 26 h 214"/>
                  <a:gd name="T112" fmla="*/ 20 w 139"/>
                  <a:gd name="T113" fmla="*/ 18 h 214"/>
                  <a:gd name="T114" fmla="*/ 32 w 139"/>
                  <a:gd name="T115" fmla="*/ 10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3" name="Freeform 65"/>
              <p:cNvSpPr>
                <a:spLocks noChangeArrowheads="1"/>
              </p:cNvSpPr>
              <p:nvPr/>
            </p:nvSpPr>
            <p:spPr bwMode="auto">
              <a:xfrm>
                <a:off x="323" y="980"/>
                <a:ext cx="123" cy="104"/>
              </a:xfrm>
              <a:custGeom>
                <a:avLst/>
                <a:gdLst>
                  <a:gd name="T0" fmla="*/ 0 w 123"/>
                  <a:gd name="T1" fmla="*/ 58 h 138"/>
                  <a:gd name="T2" fmla="*/ 2 w 123"/>
                  <a:gd name="T3" fmla="*/ 58 h 138"/>
                  <a:gd name="T4" fmla="*/ 6 w 123"/>
                  <a:gd name="T5" fmla="*/ 58 h 138"/>
                  <a:gd name="T6" fmla="*/ 21 w 123"/>
                  <a:gd name="T7" fmla="*/ 53 h 138"/>
                  <a:gd name="T8" fmla="*/ 31 w 123"/>
                  <a:gd name="T9" fmla="*/ 54 h 138"/>
                  <a:gd name="T10" fmla="*/ 39 w 123"/>
                  <a:gd name="T11" fmla="*/ 54 h 138"/>
                  <a:gd name="T12" fmla="*/ 49 w 123"/>
                  <a:gd name="T13" fmla="*/ 54 h 138"/>
                  <a:gd name="T14" fmla="*/ 59 w 123"/>
                  <a:gd name="T15" fmla="*/ 53 h 138"/>
                  <a:gd name="T16" fmla="*/ 69 w 123"/>
                  <a:gd name="T17" fmla="*/ 50 h 138"/>
                  <a:gd name="T18" fmla="*/ 80 w 123"/>
                  <a:gd name="T19" fmla="*/ 50 h 138"/>
                  <a:gd name="T20" fmla="*/ 87 w 123"/>
                  <a:gd name="T21" fmla="*/ 47 h 138"/>
                  <a:gd name="T22" fmla="*/ 96 w 123"/>
                  <a:gd name="T23" fmla="*/ 44 h 138"/>
                  <a:gd name="T24" fmla="*/ 108 w 123"/>
                  <a:gd name="T25" fmla="*/ 43 h 138"/>
                  <a:gd name="T26" fmla="*/ 119 w 123"/>
                  <a:gd name="T27" fmla="*/ 35 h 138"/>
                  <a:gd name="T28" fmla="*/ 117 w 123"/>
                  <a:gd name="T29" fmla="*/ 26 h 138"/>
                  <a:gd name="T30" fmla="*/ 119 w 123"/>
                  <a:gd name="T31" fmla="*/ 20 h 138"/>
                  <a:gd name="T32" fmla="*/ 123 w 123"/>
                  <a:gd name="T33" fmla="*/ 12 h 138"/>
                  <a:gd name="T34" fmla="*/ 110 w 123"/>
                  <a:gd name="T35" fmla="*/ 2 h 138"/>
                  <a:gd name="T36" fmla="*/ 94 w 123"/>
                  <a:gd name="T37" fmla="*/ 1 h 138"/>
                  <a:gd name="T38" fmla="*/ 99 w 123"/>
                  <a:gd name="T39" fmla="*/ 3 h 138"/>
                  <a:gd name="T40" fmla="*/ 108 w 123"/>
                  <a:gd name="T41" fmla="*/ 5 h 138"/>
                  <a:gd name="T42" fmla="*/ 118 w 123"/>
                  <a:gd name="T43" fmla="*/ 10 h 138"/>
                  <a:gd name="T44" fmla="*/ 117 w 123"/>
                  <a:gd name="T45" fmla="*/ 15 h 138"/>
                  <a:gd name="T46" fmla="*/ 111 w 123"/>
                  <a:gd name="T47" fmla="*/ 23 h 138"/>
                  <a:gd name="T48" fmla="*/ 112 w 123"/>
                  <a:gd name="T49" fmla="*/ 31 h 138"/>
                  <a:gd name="T50" fmla="*/ 109 w 123"/>
                  <a:gd name="T51" fmla="*/ 38 h 138"/>
                  <a:gd name="T52" fmla="*/ 100 w 123"/>
                  <a:gd name="T53" fmla="*/ 40 h 138"/>
                  <a:gd name="T54" fmla="*/ 91 w 123"/>
                  <a:gd name="T55" fmla="*/ 41 h 138"/>
                  <a:gd name="T56" fmla="*/ 81 w 123"/>
                  <a:gd name="T57" fmla="*/ 46 h 138"/>
                  <a:gd name="T58" fmla="*/ 72 w 123"/>
                  <a:gd name="T59" fmla="*/ 47 h 138"/>
                  <a:gd name="T60" fmla="*/ 66 w 123"/>
                  <a:gd name="T61" fmla="*/ 47 h 138"/>
                  <a:gd name="T62" fmla="*/ 55 w 123"/>
                  <a:gd name="T63" fmla="*/ 51 h 138"/>
                  <a:gd name="T64" fmla="*/ 40 w 123"/>
                  <a:gd name="T65" fmla="*/ 50 h 138"/>
                  <a:gd name="T66" fmla="*/ 28 w 123"/>
                  <a:gd name="T67" fmla="*/ 50 h 138"/>
                  <a:gd name="T68" fmla="*/ 20 w 123"/>
                  <a:gd name="T69" fmla="*/ 50 h 138"/>
                  <a:gd name="T70" fmla="*/ 7 w 123"/>
                  <a:gd name="T71" fmla="*/ 54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4" name="Freeform 66"/>
              <p:cNvSpPr>
                <a:spLocks noChangeArrowheads="1"/>
              </p:cNvSpPr>
              <p:nvPr/>
            </p:nvSpPr>
            <p:spPr bwMode="auto">
              <a:xfrm>
                <a:off x="279" y="517"/>
                <a:ext cx="30" cy="22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2 h 28"/>
                  <a:gd name="T4" fmla="*/ 25 w 30"/>
                  <a:gd name="T5" fmla="*/ 2 h 28"/>
                  <a:gd name="T6" fmla="*/ 26 w 30"/>
                  <a:gd name="T7" fmla="*/ 2 h 28"/>
                  <a:gd name="T8" fmla="*/ 27 w 30"/>
                  <a:gd name="T9" fmla="*/ 3 h 28"/>
                  <a:gd name="T10" fmla="*/ 28 w 30"/>
                  <a:gd name="T11" fmla="*/ 4 h 28"/>
                  <a:gd name="T12" fmla="*/ 30 w 30"/>
                  <a:gd name="T13" fmla="*/ 5 h 28"/>
                  <a:gd name="T14" fmla="*/ 28 w 30"/>
                  <a:gd name="T15" fmla="*/ 7 h 28"/>
                  <a:gd name="T16" fmla="*/ 23 w 30"/>
                  <a:gd name="T17" fmla="*/ 10 h 28"/>
                  <a:gd name="T18" fmla="*/ 16 w 30"/>
                  <a:gd name="T19" fmla="*/ 13 h 28"/>
                  <a:gd name="T20" fmla="*/ 8 w 30"/>
                  <a:gd name="T21" fmla="*/ 13 h 28"/>
                  <a:gd name="T22" fmla="*/ 3 w 30"/>
                  <a:gd name="T23" fmla="*/ 13 h 28"/>
                  <a:gd name="T24" fmla="*/ 0 w 30"/>
                  <a:gd name="T25" fmla="*/ 12 h 28"/>
                  <a:gd name="T26" fmla="*/ 0 w 30"/>
                  <a:gd name="T27" fmla="*/ 10 h 28"/>
                  <a:gd name="T28" fmla="*/ 0 w 30"/>
                  <a:gd name="T29" fmla="*/ 10 h 28"/>
                  <a:gd name="T30" fmla="*/ 0 w 30"/>
                  <a:gd name="T31" fmla="*/ 9 h 28"/>
                  <a:gd name="T32" fmla="*/ 0 w 30"/>
                  <a:gd name="T33" fmla="*/ 9 h 28"/>
                  <a:gd name="T34" fmla="*/ 4 w 30"/>
                  <a:gd name="T35" fmla="*/ 5 h 28"/>
                  <a:gd name="T36" fmla="*/ 11 w 30"/>
                  <a:gd name="T37" fmla="*/ 2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5" name="Freeform 67"/>
              <p:cNvSpPr>
                <a:spLocks noChangeArrowheads="1"/>
              </p:cNvSpPr>
              <p:nvPr/>
            </p:nvSpPr>
            <p:spPr bwMode="auto">
              <a:xfrm>
                <a:off x="298" y="477"/>
                <a:ext cx="27" cy="17"/>
              </a:xfrm>
              <a:custGeom>
                <a:avLst/>
                <a:gdLst>
                  <a:gd name="T0" fmla="*/ 7 w 27"/>
                  <a:gd name="T1" fmla="*/ 10 h 23"/>
                  <a:gd name="T2" fmla="*/ 4 w 27"/>
                  <a:gd name="T3" fmla="*/ 9 h 23"/>
                  <a:gd name="T4" fmla="*/ 3 w 27"/>
                  <a:gd name="T5" fmla="*/ 8 h 23"/>
                  <a:gd name="T6" fmla="*/ 2 w 27"/>
                  <a:gd name="T7" fmla="*/ 7 h 23"/>
                  <a:gd name="T8" fmla="*/ 1 w 27"/>
                  <a:gd name="T9" fmla="*/ 7 h 23"/>
                  <a:gd name="T10" fmla="*/ 0 w 27"/>
                  <a:gd name="T11" fmla="*/ 5 h 23"/>
                  <a:gd name="T12" fmla="*/ 2 w 27"/>
                  <a:gd name="T13" fmla="*/ 4 h 23"/>
                  <a:gd name="T14" fmla="*/ 5 w 27"/>
                  <a:gd name="T15" fmla="*/ 1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1 h 23"/>
                  <a:gd name="T22" fmla="*/ 26 w 27"/>
                  <a:gd name="T23" fmla="*/ 2 h 23"/>
                  <a:gd name="T24" fmla="*/ 27 w 27"/>
                  <a:gd name="T25" fmla="*/ 4 h 23"/>
                  <a:gd name="T26" fmla="*/ 27 w 27"/>
                  <a:gd name="T27" fmla="*/ 5 h 23"/>
                  <a:gd name="T28" fmla="*/ 24 w 27"/>
                  <a:gd name="T29" fmla="*/ 6 h 23"/>
                  <a:gd name="T30" fmla="*/ 20 w 27"/>
                  <a:gd name="T31" fmla="*/ 7 h 23"/>
                  <a:gd name="T32" fmla="*/ 17 w 27"/>
                  <a:gd name="T33" fmla="*/ 8 h 23"/>
                  <a:gd name="T34" fmla="*/ 16 w 27"/>
                  <a:gd name="T35" fmla="*/ 8 h 23"/>
                  <a:gd name="T36" fmla="*/ 14 w 27"/>
                  <a:gd name="T37" fmla="*/ 9 h 23"/>
                  <a:gd name="T38" fmla="*/ 12 w 27"/>
                  <a:gd name="T39" fmla="*/ 10 h 23"/>
                  <a:gd name="T40" fmla="*/ 7 w 2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6" name="Freeform 68"/>
              <p:cNvSpPr>
                <a:spLocks noChangeArrowheads="1"/>
              </p:cNvSpPr>
              <p:nvPr/>
            </p:nvSpPr>
            <p:spPr bwMode="auto">
              <a:xfrm>
                <a:off x="341" y="444"/>
                <a:ext cx="8" cy="7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2 h 9"/>
                  <a:gd name="T6" fmla="*/ 1 w 8"/>
                  <a:gd name="T7" fmla="*/ 2 h 9"/>
                  <a:gd name="T8" fmla="*/ 0 w 8"/>
                  <a:gd name="T9" fmla="*/ 3 h 9"/>
                  <a:gd name="T10" fmla="*/ 0 w 8"/>
                  <a:gd name="T11" fmla="*/ 3 h 9"/>
                  <a:gd name="T12" fmla="*/ 1 w 8"/>
                  <a:gd name="T13" fmla="*/ 4 h 9"/>
                  <a:gd name="T14" fmla="*/ 3 w 8"/>
                  <a:gd name="T15" fmla="*/ 4 h 9"/>
                  <a:gd name="T16" fmla="*/ 5 w 8"/>
                  <a:gd name="T17" fmla="*/ 4 h 9"/>
                  <a:gd name="T18" fmla="*/ 7 w 8"/>
                  <a:gd name="T19" fmla="*/ 4 h 9"/>
                  <a:gd name="T20" fmla="*/ 8 w 8"/>
                  <a:gd name="T21" fmla="*/ 3 h 9"/>
                  <a:gd name="T22" fmla="*/ 8 w 8"/>
                  <a:gd name="T23" fmla="*/ 2 h 9"/>
                  <a:gd name="T24" fmla="*/ 7 w 8"/>
                  <a:gd name="T25" fmla="*/ 2 h 9"/>
                  <a:gd name="T26" fmla="*/ 5 w 8"/>
                  <a:gd name="T27" fmla="*/ 2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7" name="Freeform 69"/>
              <p:cNvSpPr>
                <a:spLocks noChangeArrowheads="1"/>
              </p:cNvSpPr>
              <p:nvPr/>
            </p:nvSpPr>
            <p:spPr bwMode="auto">
              <a:xfrm>
                <a:off x="355" y="485"/>
                <a:ext cx="12" cy="11"/>
              </a:xfrm>
              <a:custGeom>
                <a:avLst/>
                <a:gdLst>
                  <a:gd name="T0" fmla="*/ 3 w 12"/>
                  <a:gd name="T1" fmla="*/ 6 h 15"/>
                  <a:gd name="T2" fmla="*/ 1 w 12"/>
                  <a:gd name="T3" fmla="*/ 4 h 15"/>
                  <a:gd name="T4" fmla="*/ 0 w 12"/>
                  <a:gd name="T5" fmla="*/ 2 h 15"/>
                  <a:gd name="T6" fmla="*/ 0 w 12"/>
                  <a:gd name="T7" fmla="*/ 1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1 h 15"/>
                  <a:gd name="T14" fmla="*/ 10 w 12"/>
                  <a:gd name="T15" fmla="*/ 2 h 15"/>
                  <a:gd name="T16" fmla="*/ 11 w 12"/>
                  <a:gd name="T17" fmla="*/ 2 h 15"/>
                  <a:gd name="T18" fmla="*/ 12 w 12"/>
                  <a:gd name="T19" fmla="*/ 4 h 15"/>
                  <a:gd name="T20" fmla="*/ 11 w 12"/>
                  <a:gd name="T21" fmla="*/ 4 h 15"/>
                  <a:gd name="T22" fmla="*/ 9 w 12"/>
                  <a:gd name="T23" fmla="*/ 5 h 15"/>
                  <a:gd name="T24" fmla="*/ 6 w 12"/>
                  <a:gd name="T25" fmla="*/ 5 h 15"/>
                  <a:gd name="T26" fmla="*/ 6 w 12"/>
                  <a:gd name="T27" fmla="*/ 6 h 15"/>
                  <a:gd name="T28" fmla="*/ 4 w 12"/>
                  <a:gd name="T29" fmla="*/ 6 h 15"/>
                  <a:gd name="T30" fmla="*/ 4 w 12"/>
                  <a:gd name="T31" fmla="*/ 6 h 15"/>
                  <a:gd name="T32" fmla="*/ 3 w 1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8" name="Freeform 70"/>
              <p:cNvSpPr>
                <a:spLocks noChangeArrowheads="1"/>
              </p:cNvSpPr>
              <p:nvPr/>
            </p:nvSpPr>
            <p:spPr bwMode="auto">
              <a:xfrm>
                <a:off x="381" y="443"/>
                <a:ext cx="24" cy="14"/>
              </a:xfrm>
              <a:custGeom>
                <a:avLst/>
                <a:gdLst>
                  <a:gd name="T0" fmla="*/ 24 w 24"/>
                  <a:gd name="T1" fmla="*/ 3 h 18"/>
                  <a:gd name="T2" fmla="*/ 24 w 24"/>
                  <a:gd name="T3" fmla="*/ 3 h 18"/>
                  <a:gd name="T4" fmla="*/ 24 w 24"/>
                  <a:gd name="T5" fmla="*/ 4 h 18"/>
                  <a:gd name="T6" fmla="*/ 24 w 24"/>
                  <a:gd name="T7" fmla="*/ 5 h 18"/>
                  <a:gd name="T8" fmla="*/ 24 w 24"/>
                  <a:gd name="T9" fmla="*/ 5 h 18"/>
                  <a:gd name="T10" fmla="*/ 24 w 24"/>
                  <a:gd name="T11" fmla="*/ 6 h 18"/>
                  <a:gd name="T12" fmla="*/ 22 w 24"/>
                  <a:gd name="T13" fmla="*/ 7 h 18"/>
                  <a:gd name="T14" fmla="*/ 20 w 24"/>
                  <a:gd name="T15" fmla="*/ 7 h 18"/>
                  <a:gd name="T16" fmla="*/ 15 w 24"/>
                  <a:gd name="T17" fmla="*/ 9 h 18"/>
                  <a:gd name="T18" fmla="*/ 11 w 24"/>
                  <a:gd name="T19" fmla="*/ 7 h 18"/>
                  <a:gd name="T20" fmla="*/ 7 w 24"/>
                  <a:gd name="T21" fmla="*/ 7 h 18"/>
                  <a:gd name="T22" fmla="*/ 2 w 24"/>
                  <a:gd name="T23" fmla="*/ 5 h 18"/>
                  <a:gd name="T24" fmla="*/ 0 w 24"/>
                  <a:gd name="T25" fmla="*/ 3 h 18"/>
                  <a:gd name="T26" fmla="*/ 1 w 24"/>
                  <a:gd name="T27" fmla="*/ 2 h 18"/>
                  <a:gd name="T28" fmla="*/ 2 w 24"/>
                  <a:gd name="T29" fmla="*/ 2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3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9" name="Freeform 71"/>
              <p:cNvSpPr>
                <a:spLocks noChangeArrowheads="1"/>
              </p:cNvSpPr>
              <p:nvPr/>
            </p:nvSpPr>
            <p:spPr bwMode="auto">
              <a:xfrm>
                <a:off x="391" y="508"/>
                <a:ext cx="27" cy="15"/>
              </a:xfrm>
              <a:custGeom>
                <a:avLst/>
                <a:gdLst>
                  <a:gd name="T0" fmla="*/ 21 w 27"/>
                  <a:gd name="T1" fmla="*/ 2 h 19"/>
                  <a:gd name="T2" fmla="*/ 24 w 27"/>
                  <a:gd name="T3" fmla="*/ 3 h 19"/>
                  <a:gd name="T4" fmla="*/ 26 w 27"/>
                  <a:gd name="T5" fmla="*/ 5 h 19"/>
                  <a:gd name="T6" fmla="*/ 27 w 27"/>
                  <a:gd name="T7" fmla="*/ 6 h 19"/>
                  <a:gd name="T8" fmla="*/ 26 w 27"/>
                  <a:gd name="T9" fmla="*/ 7 h 19"/>
                  <a:gd name="T10" fmla="*/ 24 w 27"/>
                  <a:gd name="T11" fmla="*/ 9 h 19"/>
                  <a:gd name="T12" fmla="*/ 18 w 27"/>
                  <a:gd name="T13" fmla="*/ 9 h 19"/>
                  <a:gd name="T14" fmla="*/ 12 w 27"/>
                  <a:gd name="T15" fmla="*/ 9 h 19"/>
                  <a:gd name="T16" fmla="*/ 4 w 27"/>
                  <a:gd name="T17" fmla="*/ 8 h 19"/>
                  <a:gd name="T18" fmla="*/ 0 w 27"/>
                  <a:gd name="T19" fmla="*/ 5 h 19"/>
                  <a:gd name="T20" fmla="*/ 1 w 27"/>
                  <a:gd name="T21" fmla="*/ 3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2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0" name="Freeform 72"/>
              <p:cNvSpPr>
                <a:spLocks noChangeArrowheads="1"/>
              </p:cNvSpPr>
              <p:nvPr/>
            </p:nvSpPr>
            <p:spPr bwMode="auto">
              <a:xfrm>
                <a:off x="264" y="3220"/>
                <a:ext cx="99" cy="559"/>
              </a:xfrm>
              <a:custGeom>
                <a:avLst/>
                <a:gdLst>
                  <a:gd name="T0" fmla="*/ 22 w 99"/>
                  <a:gd name="T1" fmla="*/ 318 h 741"/>
                  <a:gd name="T2" fmla="*/ 25 w 99"/>
                  <a:gd name="T3" fmla="*/ 317 h 741"/>
                  <a:gd name="T4" fmla="*/ 34 w 99"/>
                  <a:gd name="T5" fmla="*/ 313 h 741"/>
                  <a:gd name="T6" fmla="*/ 46 w 99"/>
                  <a:gd name="T7" fmla="*/ 307 h 741"/>
                  <a:gd name="T8" fmla="*/ 61 w 99"/>
                  <a:gd name="T9" fmla="*/ 298 h 741"/>
                  <a:gd name="T10" fmla="*/ 75 w 99"/>
                  <a:gd name="T11" fmla="*/ 287 h 741"/>
                  <a:gd name="T12" fmla="*/ 87 w 99"/>
                  <a:gd name="T13" fmla="*/ 273 h 741"/>
                  <a:gd name="T14" fmla="*/ 95 w 99"/>
                  <a:gd name="T15" fmla="*/ 258 h 741"/>
                  <a:gd name="T16" fmla="*/ 99 w 99"/>
                  <a:gd name="T17" fmla="*/ 241 h 741"/>
                  <a:gd name="T18" fmla="*/ 98 w 99"/>
                  <a:gd name="T19" fmla="*/ 221 h 741"/>
                  <a:gd name="T20" fmla="*/ 93 w 99"/>
                  <a:gd name="T21" fmla="*/ 204 h 741"/>
                  <a:gd name="T22" fmla="*/ 88 w 99"/>
                  <a:gd name="T23" fmla="*/ 188 h 741"/>
                  <a:gd name="T24" fmla="*/ 80 w 99"/>
                  <a:gd name="T25" fmla="*/ 176 h 741"/>
                  <a:gd name="T26" fmla="*/ 71 w 99"/>
                  <a:gd name="T27" fmla="*/ 165 h 741"/>
                  <a:gd name="T28" fmla="*/ 61 w 99"/>
                  <a:gd name="T29" fmla="*/ 155 h 741"/>
                  <a:gd name="T30" fmla="*/ 51 w 99"/>
                  <a:gd name="T31" fmla="*/ 147 h 741"/>
                  <a:gd name="T32" fmla="*/ 41 w 99"/>
                  <a:gd name="T33" fmla="*/ 140 h 741"/>
                  <a:gd name="T34" fmla="*/ 27 w 99"/>
                  <a:gd name="T35" fmla="*/ 124 h 741"/>
                  <a:gd name="T36" fmla="*/ 20 w 99"/>
                  <a:gd name="T37" fmla="*/ 106 h 741"/>
                  <a:gd name="T38" fmla="*/ 16 w 99"/>
                  <a:gd name="T39" fmla="*/ 84 h 741"/>
                  <a:gd name="T40" fmla="*/ 16 w 99"/>
                  <a:gd name="T41" fmla="*/ 63 h 741"/>
                  <a:gd name="T42" fmla="*/ 19 w 99"/>
                  <a:gd name="T43" fmla="*/ 54 h 741"/>
                  <a:gd name="T44" fmla="*/ 23 w 99"/>
                  <a:gd name="T45" fmla="*/ 44 h 741"/>
                  <a:gd name="T46" fmla="*/ 31 w 99"/>
                  <a:gd name="T47" fmla="*/ 35 h 741"/>
                  <a:gd name="T48" fmla="*/ 39 w 99"/>
                  <a:gd name="T49" fmla="*/ 27 h 741"/>
                  <a:gd name="T50" fmla="*/ 47 w 99"/>
                  <a:gd name="T51" fmla="*/ 20 h 741"/>
                  <a:gd name="T52" fmla="*/ 54 w 99"/>
                  <a:gd name="T53" fmla="*/ 17 h 741"/>
                  <a:gd name="T54" fmla="*/ 59 w 99"/>
                  <a:gd name="T55" fmla="*/ 13 h 741"/>
                  <a:gd name="T56" fmla="*/ 61 w 99"/>
                  <a:gd name="T57" fmla="*/ 11 h 741"/>
                  <a:gd name="T58" fmla="*/ 56 w 99"/>
                  <a:gd name="T59" fmla="*/ 0 h 741"/>
                  <a:gd name="T60" fmla="*/ 46 w 99"/>
                  <a:gd name="T61" fmla="*/ 6 h 741"/>
                  <a:gd name="T62" fmla="*/ 35 w 99"/>
                  <a:gd name="T63" fmla="*/ 13 h 741"/>
                  <a:gd name="T64" fmla="*/ 25 w 99"/>
                  <a:gd name="T65" fmla="*/ 22 h 741"/>
                  <a:gd name="T66" fmla="*/ 18 w 99"/>
                  <a:gd name="T67" fmla="*/ 31 h 741"/>
                  <a:gd name="T68" fmla="*/ 10 w 99"/>
                  <a:gd name="T69" fmla="*/ 39 h 741"/>
                  <a:gd name="T70" fmla="*/ 5 w 99"/>
                  <a:gd name="T71" fmla="*/ 49 h 741"/>
                  <a:gd name="T72" fmla="*/ 1 w 99"/>
                  <a:gd name="T73" fmla="*/ 57 h 741"/>
                  <a:gd name="T74" fmla="*/ 0 w 99"/>
                  <a:gd name="T75" fmla="*/ 66 h 741"/>
                  <a:gd name="T76" fmla="*/ 0 w 99"/>
                  <a:gd name="T77" fmla="*/ 77 h 741"/>
                  <a:gd name="T78" fmla="*/ 0 w 99"/>
                  <a:gd name="T79" fmla="*/ 87 h 741"/>
                  <a:gd name="T80" fmla="*/ 0 w 99"/>
                  <a:gd name="T81" fmla="*/ 98 h 741"/>
                  <a:gd name="T82" fmla="*/ 2 w 99"/>
                  <a:gd name="T83" fmla="*/ 109 h 741"/>
                  <a:gd name="T84" fmla="*/ 7 w 99"/>
                  <a:gd name="T85" fmla="*/ 119 h 741"/>
                  <a:gd name="T86" fmla="*/ 13 w 99"/>
                  <a:gd name="T87" fmla="*/ 131 h 741"/>
                  <a:gd name="T88" fmla="*/ 24 w 99"/>
                  <a:gd name="T89" fmla="*/ 144 h 741"/>
                  <a:gd name="T90" fmla="*/ 38 w 99"/>
                  <a:gd name="T91" fmla="*/ 158 h 741"/>
                  <a:gd name="T92" fmla="*/ 48 w 99"/>
                  <a:gd name="T93" fmla="*/ 167 h 741"/>
                  <a:gd name="T94" fmla="*/ 56 w 99"/>
                  <a:gd name="T95" fmla="*/ 177 h 741"/>
                  <a:gd name="T96" fmla="*/ 64 w 99"/>
                  <a:gd name="T97" fmla="*/ 186 h 741"/>
                  <a:gd name="T98" fmla="*/ 69 w 99"/>
                  <a:gd name="T99" fmla="*/ 196 h 741"/>
                  <a:gd name="T100" fmla="*/ 74 w 99"/>
                  <a:gd name="T101" fmla="*/ 206 h 741"/>
                  <a:gd name="T102" fmla="*/ 77 w 99"/>
                  <a:gd name="T103" fmla="*/ 217 h 741"/>
                  <a:gd name="T104" fmla="*/ 78 w 99"/>
                  <a:gd name="T105" fmla="*/ 229 h 741"/>
                  <a:gd name="T106" fmla="*/ 79 w 99"/>
                  <a:gd name="T107" fmla="*/ 242 h 741"/>
                  <a:gd name="T108" fmla="*/ 77 w 99"/>
                  <a:gd name="T109" fmla="*/ 256 h 741"/>
                  <a:gd name="T110" fmla="*/ 72 w 99"/>
                  <a:gd name="T111" fmla="*/ 268 h 741"/>
                  <a:gd name="T112" fmla="*/ 63 w 99"/>
                  <a:gd name="T113" fmla="*/ 279 h 741"/>
                  <a:gd name="T114" fmla="*/ 53 w 99"/>
                  <a:gd name="T115" fmla="*/ 290 h 741"/>
                  <a:gd name="T116" fmla="*/ 42 w 99"/>
                  <a:gd name="T117" fmla="*/ 298 h 741"/>
                  <a:gd name="T118" fmla="*/ 33 w 99"/>
                  <a:gd name="T119" fmla="*/ 304 h 741"/>
                  <a:gd name="T120" fmla="*/ 25 w 99"/>
                  <a:gd name="T121" fmla="*/ 308 h 741"/>
                  <a:gd name="T122" fmla="*/ 20 w 99"/>
                  <a:gd name="T123" fmla="*/ 309 h 741"/>
                  <a:gd name="T124" fmla="*/ 22 w 99"/>
                  <a:gd name="T125" fmla="*/ 318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1" name="Freeform 73"/>
              <p:cNvSpPr>
                <a:spLocks noChangeArrowheads="1"/>
              </p:cNvSpPr>
              <p:nvPr/>
            </p:nvSpPr>
            <p:spPr bwMode="auto">
              <a:xfrm>
                <a:off x="204" y="2455"/>
                <a:ext cx="155" cy="991"/>
              </a:xfrm>
              <a:custGeom>
                <a:avLst/>
                <a:gdLst>
                  <a:gd name="T0" fmla="*/ 92 w 155"/>
                  <a:gd name="T1" fmla="*/ 553 h 1315"/>
                  <a:gd name="T2" fmla="*/ 98 w 155"/>
                  <a:gd name="T3" fmla="*/ 563 h 1315"/>
                  <a:gd name="T4" fmla="*/ 108 w 155"/>
                  <a:gd name="T5" fmla="*/ 555 h 1315"/>
                  <a:gd name="T6" fmla="*/ 119 w 155"/>
                  <a:gd name="T7" fmla="*/ 545 h 1315"/>
                  <a:gd name="T8" fmla="*/ 128 w 155"/>
                  <a:gd name="T9" fmla="*/ 534 h 1315"/>
                  <a:gd name="T10" fmla="*/ 137 w 155"/>
                  <a:gd name="T11" fmla="*/ 522 h 1315"/>
                  <a:gd name="T12" fmla="*/ 145 w 155"/>
                  <a:gd name="T13" fmla="*/ 510 h 1315"/>
                  <a:gd name="T14" fmla="*/ 150 w 155"/>
                  <a:gd name="T15" fmla="*/ 499 h 1315"/>
                  <a:gd name="T16" fmla="*/ 154 w 155"/>
                  <a:gd name="T17" fmla="*/ 490 h 1315"/>
                  <a:gd name="T18" fmla="*/ 155 w 155"/>
                  <a:gd name="T19" fmla="*/ 482 h 1315"/>
                  <a:gd name="T20" fmla="*/ 150 w 155"/>
                  <a:gd name="T21" fmla="*/ 440 h 1315"/>
                  <a:gd name="T22" fmla="*/ 135 w 155"/>
                  <a:gd name="T23" fmla="*/ 401 h 1315"/>
                  <a:gd name="T24" fmla="*/ 112 w 155"/>
                  <a:gd name="T25" fmla="*/ 363 h 1315"/>
                  <a:gd name="T26" fmla="*/ 86 w 155"/>
                  <a:gd name="T27" fmla="*/ 326 h 1315"/>
                  <a:gd name="T28" fmla="*/ 60 w 155"/>
                  <a:gd name="T29" fmla="*/ 287 h 1315"/>
                  <a:gd name="T30" fmla="*/ 37 w 155"/>
                  <a:gd name="T31" fmla="*/ 244 h 1315"/>
                  <a:gd name="T32" fmla="*/ 21 w 155"/>
                  <a:gd name="T33" fmla="*/ 197 h 1315"/>
                  <a:gd name="T34" fmla="*/ 15 w 155"/>
                  <a:gd name="T35" fmla="*/ 142 h 1315"/>
                  <a:gd name="T36" fmla="*/ 17 w 155"/>
                  <a:gd name="T37" fmla="*/ 122 h 1315"/>
                  <a:gd name="T38" fmla="*/ 23 w 155"/>
                  <a:gd name="T39" fmla="*/ 100 h 1315"/>
                  <a:gd name="T40" fmla="*/ 33 w 155"/>
                  <a:gd name="T41" fmla="*/ 81 h 1315"/>
                  <a:gd name="T42" fmla="*/ 44 w 155"/>
                  <a:gd name="T43" fmla="*/ 60 h 1315"/>
                  <a:gd name="T44" fmla="*/ 54 w 155"/>
                  <a:gd name="T45" fmla="*/ 43 h 1315"/>
                  <a:gd name="T46" fmla="*/ 63 w 155"/>
                  <a:gd name="T47" fmla="*/ 29 h 1315"/>
                  <a:gd name="T48" fmla="*/ 70 w 155"/>
                  <a:gd name="T49" fmla="*/ 20 h 1315"/>
                  <a:gd name="T50" fmla="*/ 72 w 155"/>
                  <a:gd name="T51" fmla="*/ 17 h 1315"/>
                  <a:gd name="T52" fmla="*/ 69 w 155"/>
                  <a:gd name="T53" fmla="*/ 0 h 1315"/>
                  <a:gd name="T54" fmla="*/ 66 w 155"/>
                  <a:gd name="T55" fmla="*/ 4 h 1315"/>
                  <a:gd name="T56" fmla="*/ 58 w 155"/>
                  <a:gd name="T57" fmla="*/ 14 h 1315"/>
                  <a:gd name="T58" fmla="*/ 47 w 155"/>
                  <a:gd name="T59" fmla="*/ 29 h 1315"/>
                  <a:gd name="T60" fmla="*/ 34 w 155"/>
                  <a:gd name="T61" fmla="*/ 47 h 1315"/>
                  <a:gd name="T62" fmla="*/ 21 w 155"/>
                  <a:gd name="T63" fmla="*/ 69 h 1315"/>
                  <a:gd name="T64" fmla="*/ 10 w 155"/>
                  <a:gd name="T65" fmla="*/ 93 h 1315"/>
                  <a:gd name="T66" fmla="*/ 3 w 155"/>
                  <a:gd name="T67" fmla="*/ 117 h 1315"/>
                  <a:gd name="T68" fmla="*/ 0 w 155"/>
                  <a:gd name="T69" fmla="*/ 142 h 1315"/>
                  <a:gd name="T70" fmla="*/ 5 w 155"/>
                  <a:gd name="T71" fmla="*/ 194 h 1315"/>
                  <a:gd name="T72" fmla="*/ 21 w 155"/>
                  <a:gd name="T73" fmla="*/ 244 h 1315"/>
                  <a:gd name="T74" fmla="*/ 43 w 155"/>
                  <a:gd name="T75" fmla="*/ 290 h 1315"/>
                  <a:gd name="T76" fmla="*/ 68 w 155"/>
                  <a:gd name="T77" fmla="*/ 333 h 1315"/>
                  <a:gd name="T78" fmla="*/ 92 w 155"/>
                  <a:gd name="T79" fmla="*/ 372 h 1315"/>
                  <a:gd name="T80" fmla="*/ 113 w 155"/>
                  <a:gd name="T81" fmla="*/ 410 h 1315"/>
                  <a:gd name="T82" fmla="*/ 129 w 155"/>
                  <a:gd name="T83" fmla="*/ 446 h 1315"/>
                  <a:gd name="T84" fmla="*/ 135 w 155"/>
                  <a:gd name="T85" fmla="*/ 480 h 1315"/>
                  <a:gd name="T86" fmla="*/ 134 w 155"/>
                  <a:gd name="T87" fmla="*/ 485 h 1315"/>
                  <a:gd name="T88" fmla="*/ 132 w 155"/>
                  <a:gd name="T89" fmla="*/ 491 h 1315"/>
                  <a:gd name="T90" fmla="*/ 128 w 155"/>
                  <a:gd name="T91" fmla="*/ 500 h 1315"/>
                  <a:gd name="T92" fmla="*/ 123 w 155"/>
                  <a:gd name="T93" fmla="*/ 509 h 1315"/>
                  <a:gd name="T94" fmla="*/ 118 w 155"/>
                  <a:gd name="T95" fmla="*/ 520 h 1315"/>
                  <a:gd name="T96" fmla="*/ 110 w 155"/>
                  <a:gd name="T97" fmla="*/ 532 h 1315"/>
                  <a:gd name="T98" fmla="*/ 101 w 155"/>
                  <a:gd name="T99" fmla="*/ 543 h 1315"/>
                  <a:gd name="T100" fmla="*/ 92 w 155"/>
                  <a:gd name="T101" fmla="*/ 553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2" name="Freeform 74"/>
              <p:cNvSpPr>
                <a:spLocks noChangeArrowheads="1"/>
              </p:cNvSpPr>
              <p:nvPr/>
            </p:nvSpPr>
            <p:spPr bwMode="auto">
              <a:xfrm>
                <a:off x="277" y="2219"/>
                <a:ext cx="132" cy="996"/>
              </a:xfrm>
              <a:custGeom>
                <a:avLst/>
                <a:gdLst>
                  <a:gd name="T0" fmla="*/ 76 w 132"/>
                  <a:gd name="T1" fmla="*/ 554 h 1319"/>
                  <a:gd name="T2" fmla="*/ 80 w 132"/>
                  <a:gd name="T3" fmla="*/ 568 h 1319"/>
                  <a:gd name="T4" fmla="*/ 82 w 132"/>
                  <a:gd name="T5" fmla="*/ 566 h 1319"/>
                  <a:gd name="T6" fmla="*/ 89 w 132"/>
                  <a:gd name="T7" fmla="*/ 561 h 1319"/>
                  <a:gd name="T8" fmla="*/ 97 w 132"/>
                  <a:gd name="T9" fmla="*/ 551 h 1319"/>
                  <a:gd name="T10" fmla="*/ 106 w 132"/>
                  <a:gd name="T11" fmla="*/ 538 h 1319"/>
                  <a:gd name="T12" fmla="*/ 116 w 132"/>
                  <a:gd name="T13" fmla="*/ 521 h 1319"/>
                  <a:gd name="T14" fmla="*/ 125 w 132"/>
                  <a:gd name="T15" fmla="*/ 500 h 1319"/>
                  <a:gd name="T16" fmla="*/ 130 w 132"/>
                  <a:gd name="T17" fmla="*/ 474 h 1319"/>
                  <a:gd name="T18" fmla="*/ 132 w 132"/>
                  <a:gd name="T19" fmla="*/ 445 h 1319"/>
                  <a:gd name="T20" fmla="*/ 127 w 132"/>
                  <a:gd name="T21" fmla="*/ 402 h 1319"/>
                  <a:gd name="T22" fmla="*/ 114 w 132"/>
                  <a:gd name="T23" fmla="*/ 359 h 1319"/>
                  <a:gd name="T24" fmla="*/ 95 w 132"/>
                  <a:gd name="T25" fmla="*/ 316 h 1319"/>
                  <a:gd name="T26" fmla="*/ 75 w 132"/>
                  <a:gd name="T27" fmla="*/ 273 h 1319"/>
                  <a:gd name="T28" fmla="*/ 54 w 132"/>
                  <a:gd name="T29" fmla="*/ 231 h 1319"/>
                  <a:gd name="T30" fmla="*/ 36 w 132"/>
                  <a:gd name="T31" fmla="*/ 190 h 1319"/>
                  <a:gd name="T32" fmla="*/ 23 w 132"/>
                  <a:gd name="T33" fmla="*/ 150 h 1319"/>
                  <a:gd name="T34" fmla="*/ 18 w 132"/>
                  <a:gd name="T35" fmla="*/ 113 h 1319"/>
                  <a:gd name="T36" fmla="*/ 20 w 132"/>
                  <a:gd name="T37" fmla="*/ 96 h 1319"/>
                  <a:gd name="T38" fmla="*/ 25 w 132"/>
                  <a:gd name="T39" fmla="*/ 79 h 1319"/>
                  <a:gd name="T40" fmla="*/ 33 w 132"/>
                  <a:gd name="T41" fmla="*/ 63 h 1319"/>
                  <a:gd name="T42" fmla="*/ 42 w 132"/>
                  <a:gd name="T43" fmla="*/ 48 h 1319"/>
                  <a:gd name="T44" fmla="*/ 53 w 132"/>
                  <a:gd name="T45" fmla="*/ 36 h 1319"/>
                  <a:gd name="T46" fmla="*/ 63 w 132"/>
                  <a:gd name="T47" fmla="*/ 26 h 1319"/>
                  <a:gd name="T48" fmla="*/ 73 w 132"/>
                  <a:gd name="T49" fmla="*/ 17 h 1319"/>
                  <a:gd name="T50" fmla="*/ 80 w 132"/>
                  <a:gd name="T51" fmla="*/ 13 h 1319"/>
                  <a:gd name="T52" fmla="*/ 75 w 132"/>
                  <a:gd name="T53" fmla="*/ 0 h 1319"/>
                  <a:gd name="T54" fmla="*/ 61 w 132"/>
                  <a:gd name="T55" fmla="*/ 9 h 1319"/>
                  <a:gd name="T56" fmla="*/ 48 w 132"/>
                  <a:gd name="T57" fmla="*/ 22 h 1319"/>
                  <a:gd name="T58" fmla="*/ 35 w 132"/>
                  <a:gd name="T59" fmla="*/ 36 h 1319"/>
                  <a:gd name="T60" fmla="*/ 24 w 132"/>
                  <a:gd name="T61" fmla="*/ 53 h 1319"/>
                  <a:gd name="T62" fmla="*/ 14 w 132"/>
                  <a:gd name="T63" fmla="*/ 69 h 1319"/>
                  <a:gd name="T64" fmla="*/ 7 w 132"/>
                  <a:gd name="T65" fmla="*/ 87 h 1319"/>
                  <a:gd name="T66" fmla="*/ 2 w 132"/>
                  <a:gd name="T67" fmla="*/ 102 h 1319"/>
                  <a:gd name="T68" fmla="*/ 0 w 132"/>
                  <a:gd name="T69" fmla="*/ 116 h 1319"/>
                  <a:gd name="T70" fmla="*/ 6 w 132"/>
                  <a:gd name="T71" fmla="*/ 156 h 1319"/>
                  <a:gd name="T72" fmla="*/ 19 w 132"/>
                  <a:gd name="T73" fmla="*/ 198 h 1319"/>
                  <a:gd name="T74" fmla="*/ 37 w 132"/>
                  <a:gd name="T75" fmla="*/ 240 h 1319"/>
                  <a:gd name="T76" fmla="*/ 58 w 132"/>
                  <a:gd name="T77" fmla="*/ 282 h 1319"/>
                  <a:gd name="T78" fmla="*/ 78 w 132"/>
                  <a:gd name="T79" fmla="*/ 325 h 1319"/>
                  <a:gd name="T80" fmla="*/ 97 w 132"/>
                  <a:gd name="T81" fmla="*/ 367 h 1319"/>
                  <a:gd name="T82" fmla="*/ 110 w 132"/>
                  <a:gd name="T83" fmla="*/ 406 h 1319"/>
                  <a:gd name="T84" fmla="*/ 115 w 132"/>
                  <a:gd name="T85" fmla="*/ 444 h 1319"/>
                  <a:gd name="T86" fmla="*/ 114 w 132"/>
                  <a:gd name="T87" fmla="*/ 461 h 1319"/>
                  <a:gd name="T88" fmla="*/ 113 w 132"/>
                  <a:gd name="T89" fmla="*/ 477 h 1319"/>
                  <a:gd name="T90" fmla="*/ 110 w 132"/>
                  <a:gd name="T91" fmla="*/ 492 h 1319"/>
                  <a:gd name="T92" fmla="*/ 105 w 132"/>
                  <a:gd name="T93" fmla="*/ 507 h 1319"/>
                  <a:gd name="T94" fmla="*/ 99 w 132"/>
                  <a:gd name="T95" fmla="*/ 521 h 1319"/>
                  <a:gd name="T96" fmla="*/ 92 w 132"/>
                  <a:gd name="T97" fmla="*/ 534 h 1319"/>
                  <a:gd name="T98" fmla="*/ 85 w 132"/>
                  <a:gd name="T99" fmla="*/ 544 h 1319"/>
                  <a:gd name="T100" fmla="*/ 76 w 132"/>
                  <a:gd name="T101" fmla="*/ 554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3" name="Freeform 75"/>
              <p:cNvSpPr>
                <a:spLocks noChangeArrowheads="1"/>
              </p:cNvSpPr>
              <p:nvPr/>
            </p:nvSpPr>
            <p:spPr bwMode="auto">
              <a:xfrm>
                <a:off x="205" y="3459"/>
                <a:ext cx="75" cy="166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2 h 220"/>
                  <a:gd name="T4" fmla="*/ 58 w 75"/>
                  <a:gd name="T5" fmla="*/ 5 h 220"/>
                  <a:gd name="T6" fmla="*/ 48 w 75"/>
                  <a:gd name="T7" fmla="*/ 11 h 220"/>
                  <a:gd name="T8" fmla="*/ 35 w 75"/>
                  <a:gd name="T9" fmla="*/ 20 h 220"/>
                  <a:gd name="T10" fmla="*/ 23 w 75"/>
                  <a:gd name="T11" fmla="*/ 34 h 220"/>
                  <a:gd name="T12" fmla="*/ 12 w 75"/>
                  <a:gd name="T13" fmla="*/ 50 h 220"/>
                  <a:gd name="T14" fmla="*/ 4 w 75"/>
                  <a:gd name="T15" fmla="*/ 70 h 220"/>
                  <a:gd name="T16" fmla="*/ 0 w 75"/>
                  <a:gd name="T17" fmla="*/ 94 h 220"/>
                  <a:gd name="T18" fmla="*/ 12 w 75"/>
                  <a:gd name="T19" fmla="*/ 91 h 220"/>
                  <a:gd name="T20" fmla="*/ 12 w 75"/>
                  <a:gd name="T21" fmla="*/ 75 h 220"/>
                  <a:gd name="T22" fmla="*/ 18 w 75"/>
                  <a:gd name="T23" fmla="*/ 59 h 220"/>
                  <a:gd name="T24" fmla="*/ 27 w 75"/>
                  <a:gd name="T25" fmla="*/ 45 h 220"/>
                  <a:gd name="T26" fmla="*/ 38 w 75"/>
                  <a:gd name="T27" fmla="*/ 32 h 220"/>
                  <a:gd name="T28" fmla="*/ 49 w 75"/>
                  <a:gd name="T29" fmla="*/ 22 h 220"/>
                  <a:gd name="T30" fmla="*/ 61 w 75"/>
                  <a:gd name="T31" fmla="*/ 14 h 220"/>
                  <a:gd name="T32" fmla="*/ 70 w 75"/>
                  <a:gd name="T33" fmla="*/ 9 h 220"/>
                  <a:gd name="T34" fmla="*/ 75 w 75"/>
                  <a:gd name="T35" fmla="*/ 8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915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8" name="Picture 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868863"/>
            <a:ext cx="28082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Игры в начале урока и на закрепление материала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8161338" cy="3641725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accent2"/>
                </a:solidFill>
              </a:rPr>
              <a:t>        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«Составь слово» (анаграмма)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перестановки букв, в результате которого получается новое слово или сочетание слов. Решить анаграмму – значит определить исходное слово.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носит универсальный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характер- его можно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на разных этапах урока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урока (для постановки проблемы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зашифрованное понятие или ключевое понятие темы, попросить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и прием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применить и на этапе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задания.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игра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осуществлять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 ориентированный подход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для слабоуспевающих учащихся –можно просто зашифровать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успевающих – решить и дать определение понятия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при проверке домашнего задания или закрепления: СЯАК, УУСЛ, ТЕРШЬ, АКАБА,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b="1" dirty="0" smtClean="0">
              <a:solidFill>
                <a:schemeClr val="accent2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0308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Игры в начале урока и на закрепление материала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8161338" cy="3641725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accent2"/>
                </a:solidFill>
              </a:rPr>
              <a:t>        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«Викторина»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игра, заключающаяся в ответах на вопросы, как способ закрепления изученного материала, позволяет расширить кругозор обучающихся, развивает познавательный интерес к изучению истории и культуры Горного Алтая. 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викторина «Горный Алтай в эпоху камня»</a:t>
            </a:r>
          </a:p>
          <a:p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56992"/>
            <a:ext cx="4367230" cy="32754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A0797D-7ED3-4D2F-BC72-6120444EE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269" y="3593678"/>
            <a:ext cx="2784376" cy="2088282"/>
          </a:xfrm>
          <a:prstGeom prst="rect">
            <a:avLst/>
          </a:prstGeom>
        </p:spPr>
      </p:pic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239875"/>
              </p:ext>
            </p:extLst>
          </p:nvPr>
        </p:nvGraphicFramePr>
        <p:xfrm>
          <a:off x="6068534" y="3776687"/>
          <a:ext cx="2435845" cy="177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7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71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052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 action="ppaction://hlinksldjump"/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30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40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52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5" action="ppaction://hlinksldjump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10</a:t>
                      </a:r>
                      <a:endParaRPr lang="ru-RU" b="1" dirty="0">
                        <a:solidFill>
                          <a:srgbClr val="0000FF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20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30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40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50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2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6" action="ppaction://hlinksldjump"/>
                        </a:rPr>
                        <a:t>10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20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30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40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" action="ppaction://noaction"/>
                        </a:rPr>
                        <a:t>50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23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Игры в начале урока и на закрепление материала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8161338" cy="3641725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accent2"/>
                </a:solidFill>
              </a:rPr>
              <a:t>         </a:t>
            </a:r>
            <a:r>
              <a:rPr lang="ru-RU" alt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решение кроссвордов, ребусов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-это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перестановки букв, в результате которого получается новое слово или сочетание слов. Решить анаграмму – значит определить исходное слово.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носит универсальный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характер- его можно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на разных этапах урока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урока (для постановки проблемы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зашифрованное понятие или ключевое понятие темы, попросить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и прием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применить и на этапе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задания.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игра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осуществлять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 ориентированный подход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для слабоуспевающих учащихся –можно просто зашифровать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успевающих – решить и дать определение понятия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при проверке домашнего задания или закрепления: СЯАК, УУСЛ, ТЕРШЬ, АКАБА,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b="1" dirty="0" smtClean="0">
              <a:solidFill>
                <a:schemeClr val="accent2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4765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838</Words>
  <Application>Microsoft Office PowerPoint</Application>
  <PresentationFormat>Экран (4:3)</PresentationFormat>
  <Paragraphs>59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 Использование  игровых технологий:    </vt:lpstr>
      <vt:lpstr>Презентация PowerPoint</vt:lpstr>
      <vt:lpstr>Презентация PowerPoint</vt:lpstr>
      <vt:lpstr>Игры в начале урока и на закрепление материала</vt:lpstr>
      <vt:lpstr>Игры в начале урока и на закрепление материала</vt:lpstr>
      <vt:lpstr>Игры в начале урока и на закрепление материала</vt:lpstr>
      <vt:lpstr>Игры при изучении нового материала</vt:lpstr>
      <vt:lpstr>Игры при изучении нового материала</vt:lpstr>
      <vt:lpstr>Игры при изучении нового материала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19</cp:revision>
  <dcterms:created xsi:type="dcterms:W3CDTF">2014-11-07T17:01:55Z</dcterms:created>
  <dcterms:modified xsi:type="dcterms:W3CDTF">2024-09-02T09:41:46Z</dcterms:modified>
</cp:coreProperties>
</file>